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wmf" Extension="wmf"/>
  <Default ContentType="application/vnd.openxmlformats-package.relationships+xml" Extension="rels"/>
  <Default ContentType="application/xml" Extension="xml"/>
  <Default ContentType="image/tiff" Extension="tif"/>
  <Default ContentType="image/gif" Extension="gif"/>
  <Default ContentType="application/vnd.openxmlformats-officedocument.vmlDrawing" Extension="vml"/>
  <Default ContentType="image/jpeg" Extension="jpg"/>
  <Default ContentType="video/unknown" Extension="mp4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theme+xml" PartName="/ppt/theme/theme2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theme+xml" PartName="/ppt/theme/theme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theme+xml" PartName="/ppt/theme/theme4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theme+xml" PartName="/ppt/theme/theme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theme+xml" PartName="/ppt/theme/theme6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theme+xml" PartName="/ppt/theme/theme7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96.xml"/>
  <Override ContentType="application/vnd.openxmlformats-officedocument.theme+xml" PartName="/ppt/theme/theme8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08.xml"/>
  <Override ContentType="application/vnd.openxmlformats-officedocument.theme+xml" PartName="/ppt/theme/theme9.xml"/>
  <Override ContentType="application/vnd.openxmlformats-officedocument.theme+xml" PartName="/ppt/theme/theme10.xml"/>
  <Override ContentType="application/vnd.openxmlformats-officedocument.presentationml.notesSlide+xml" PartName="/ppt/notesSlides/notesSlide1.xml"/>
  <Override ContentType="image/png" PartName="/ppt/media/image26.jpg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1" r:id="rId8"/>
    <p:sldMasterId id="2147483764" r:id="rId9"/>
  </p:sldMasterIdLst>
  <p:notesMasterIdLst>
    <p:notesMasterId r:id="rId52"/>
  </p:notesMasterIdLst>
  <p:sldIdLst>
    <p:sldId id="257" r:id="rId10"/>
    <p:sldId id="258" r:id="rId11"/>
    <p:sldId id="259" r:id="rId12"/>
    <p:sldId id="260" r:id="rId13"/>
    <p:sldId id="261" r:id="rId14"/>
    <p:sldId id="262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01" r:id="rId47"/>
    <p:sldId id="302" r:id="rId48"/>
    <p:sldId id="303" r:id="rId49"/>
    <p:sldId id="263" r:id="rId50"/>
    <p:sldId id="26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58844-95DD-4242-9448-D89030F8AB4A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D8F40-4895-40DD-A8F0-71F3C7A92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80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t-IT" altLang="it-IT" smtClean="0">
                <a:solidFill>
                  <a:srgbClr val="000000"/>
                </a:solidFill>
              </a:rPr>
              <a:t>A. Pasini - Neural network modelling...</a:t>
            </a:r>
          </a:p>
        </p:txBody>
      </p:sp>
      <p:sp>
        <p:nvSpPr>
          <p:cNvPr id="1361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E6C6C5FF-6477-4F15-9612-FBEA2EF8EFA7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CD3259-6F8E-4224-BE1B-B2FFB3557B1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06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EDB80D-2C38-443A-95D3-B8D69A6B076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599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9B36A2-004C-403F-8CBE-68CE4B62D25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5079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E0C750-308F-48E3-88BD-C8152669BBC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4687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DC1158-5244-4C44-9D37-6DE3689DF60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4079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63EFFD-6D0A-4F87-BC0B-E1ACD031702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51084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E690A3-DDB6-44A4-976E-F0976E95C8B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1628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773056-C36E-4FAC-A502-D4951C777D0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8201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6BE16F-B20F-475A-AF4B-12262D7C4EC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3736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2DB942-4A05-4949-BBF3-5A2DE33A3F4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7553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76128C-B942-41FC-83F0-0A1F959C704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6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BBB6F5-29C3-42D3-91B3-D656B68AE8F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863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E33596-0C33-4DE1-B511-238059955E7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799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E25FE9-21F5-43A7-8C9D-CDD87294ED9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459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A231AC-D5BF-47BF-A86D-9A1AFA72C97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28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303F24-38CF-46E4-9529-48F83327011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897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37C82E-70E5-4955-92C3-B0B8217ADC1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652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3FA9AB-8480-4CF1-879D-535F40E08D8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97A318-693B-4C7C-A4C7-164DC3F50D0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177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BE1DB9-EF87-4FD4-B8F9-711FC52DE2D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08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AB03E6-03EC-4997-A68F-C1DB73D81ED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7918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9D1C18-07EE-4489-93F0-80CCFEDE792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589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0039C8-6130-42FF-87CA-59F20E3E3B8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82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4E2142-72E8-4110-86EB-AB486B684E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992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417D9F-7328-4F69-B76B-A9297AF62B2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85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7B07E8-2899-4D9A-A979-372BD01013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618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783E-310A-4A55-9843-9B0B3FEA28D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680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EB90F-9217-4700-B9DC-7867D695477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749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3EF4D-3261-48F2-B826-A293002985D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156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E2A42-08B3-4588-8D2D-1503843A6DA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644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E2CCB-EAA5-427D-99D3-2F676E523F6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036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1E4A71-8229-486A-972E-6618296979D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808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8D3-D60E-4B49-842F-516812BB56B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649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195E7-0A83-46DD-87ED-2F5EC25010D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947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4FB0A-624C-4FC4-BB05-828A89979A0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889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7C7D8-77F8-4063-8F97-972C2D498CF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968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06169-84DB-4E85-BDC2-5FA27C54F10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424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D543F-32EE-439D-BA6D-0E4C7F060A2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122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8A9D0-947A-44A7-9303-A985A6DD17F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685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00938B-9C8A-4FA0-8266-D475E5E6505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955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57FAEC-8BD2-478E-BD89-1D2AFA136FB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2884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CE18AF-2F3E-43FE-968D-3D36801796D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11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5FD55F-33F0-4585-BAEF-D050B637CF2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690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9B36A2-004C-403F-8CBE-68CE4B62D25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7333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E0C750-308F-48E3-88BD-C8152669BBC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1127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DC1158-5244-4C44-9D37-6DE3689DF60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2733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63EFFD-6D0A-4F87-BC0B-E1ACD031702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6249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E690A3-DDB6-44A4-976E-F0976E95C8B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984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773056-C36E-4FAC-A502-D4951C777D0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7105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6BE16F-B20F-475A-AF4B-12262D7C4EC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6334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2DB942-4A05-4949-BBF3-5A2DE33A3F4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2591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76128C-B942-41FC-83F0-0A1F959C704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804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 smtClean="0">
                <a:solidFill>
                  <a:srgbClr val="000000"/>
                </a:solidFill>
              </a:rPr>
              <a:t>CVM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>
                <a:solidFill>
                  <a:srgbClr val="000000"/>
                </a:solidFill>
              </a:rPr>
              <a:t>Webinar, 11 settembre 2020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DF06A-98BD-4F69-B2E6-A1F093DDB7A9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4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1D2A3C-663D-4FEE-AA6B-D23A20330CB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9981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 smtClean="0">
                <a:solidFill>
                  <a:srgbClr val="000000"/>
                </a:solidFill>
              </a:rPr>
              <a:t>CVM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>
                <a:solidFill>
                  <a:srgbClr val="000000"/>
                </a:solidFill>
              </a:rPr>
              <a:t>Webinar, 11 settembre 2020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E317C-BA8F-40F6-9D39-8663288FF88E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843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 smtClean="0">
                <a:solidFill>
                  <a:srgbClr val="000000"/>
                </a:solidFill>
              </a:rPr>
              <a:t>CVM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>
                <a:solidFill>
                  <a:srgbClr val="000000"/>
                </a:solidFill>
              </a:rPr>
              <a:t>Webinar, 11 settembre 2020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E5C4F-3278-42DC-B3FE-A3DFFB693773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76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 smtClean="0">
                <a:solidFill>
                  <a:srgbClr val="000000"/>
                </a:solidFill>
              </a:rPr>
              <a:t>CVM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>
                <a:solidFill>
                  <a:srgbClr val="000000"/>
                </a:solidFill>
              </a:rPr>
              <a:t>Webinar, 11 settembre 2020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44002-89F5-4AB9-ACFC-3B5461432791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872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 smtClean="0">
                <a:solidFill>
                  <a:srgbClr val="000000"/>
                </a:solidFill>
              </a:rPr>
              <a:t>CVM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>
                <a:solidFill>
                  <a:srgbClr val="000000"/>
                </a:solidFill>
              </a:rPr>
              <a:t>Webinar, 11 settembre 2020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EAE84-39B3-4AD3-ADC2-501BBC892C09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104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 smtClean="0">
                <a:solidFill>
                  <a:srgbClr val="000000"/>
                </a:solidFill>
              </a:rPr>
              <a:t>CVM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>
                <a:solidFill>
                  <a:srgbClr val="000000"/>
                </a:solidFill>
              </a:rPr>
              <a:t>Webinar, 11 settembre 2020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663DA-CA9E-401B-AA34-DADCF6F39992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704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 smtClean="0">
                <a:solidFill>
                  <a:srgbClr val="000000"/>
                </a:solidFill>
              </a:rPr>
              <a:t>CVM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>
                <a:solidFill>
                  <a:srgbClr val="000000"/>
                </a:solidFill>
              </a:rPr>
              <a:t>Webinar, 11 settembre 2020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84060-BC30-43CA-BA83-8D9583CFAA86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49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 smtClean="0">
                <a:solidFill>
                  <a:srgbClr val="000000"/>
                </a:solidFill>
              </a:rPr>
              <a:t>CVM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>
                <a:solidFill>
                  <a:srgbClr val="000000"/>
                </a:solidFill>
              </a:rPr>
              <a:t>Webinar, 11 settembre 2020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C50ED-65F1-4100-875F-593239544F90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045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 smtClean="0">
                <a:solidFill>
                  <a:srgbClr val="000000"/>
                </a:solidFill>
              </a:rPr>
              <a:t>CVM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>
                <a:solidFill>
                  <a:srgbClr val="000000"/>
                </a:solidFill>
              </a:rPr>
              <a:t>Webinar, 11 settembre 2020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B3F08-AB33-4E2B-A5CD-9A9C32ECD1AB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515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 smtClean="0">
                <a:solidFill>
                  <a:srgbClr val="000000"/>
                </a:solidFill>
              </a:rPr>
              <a:t>CVM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>
                <a:solidFill>
                  <a:srgbClr val="000000"/>
                </a:solidFill>
              </a:rPr>
              <a:t>Webinar, 11 settembre 2020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39982-78DF-4E45-A46D-928487212A4A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218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 smtClean="0">
                <a:solidFill>
                  <a:srgbClr val="000000"/>
                </a:solidFill>
              </a:rPr>
              <a:t>CVM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>
                <a:solidFill>
                  <a:srgbClr val="000000"/>
                </a:solidFill>
              </a:rPr>
              <a:t>Webinar, 11 settembre 2020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16BD0-DE2F-45AD-872A-6FDEA67E656C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0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D68890-8EAE-41A2-9CF1-CE1D66922C0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7352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it-IT" smtClean="0">
                <a:solidFill>
                  <a:srgbClr val="000000"/>
                </a:solidFill>
              </a:rPr>
              <a:t>CVM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 smtClean="0">
                <a:solidFill>
                  <a:srgbClr val="000000"/>
                </a:solidFill>
              </a:rPr>
              <a:t>Webinar, 11 settembre 2020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635565-040F-41FE-BE5C-AB31FB6BC22E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548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00938B-9C8A-4FA0-8266-D475E5E6505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6641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57FAEC-8BD2-478E-BD89-1D2AFA136FB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6928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CE18AF-2F3E-43FE-968D-3D36801796D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83735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9B36A2-004C-403F-8CBE-68CE4B62D25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5420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E0C750-308F-48E3-88BD-C8152669BBC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4619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DC1158-5244-4C44-9D37-6DE3689DF60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3503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63EFFD-6D0A-4F87-BC0B-E1ACD031702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3257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E690A3-DDB6-44A4-976E-F0976E95C8B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2805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773056-C36E-4FAC-A502-D4951C777D0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20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40920B-0E6E-4E12-A9F3-FB803108CF3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6788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6BE16F-B20F-475A-AF4B-12262D7C4EC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5716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2DB942-4A05-4949-BBF3-5A2DE33A3F4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7797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76128C-B942-41FC-83F0-0A1F959C704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4059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00938B-9C8A-4FA0-8266-D475E5E6505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0271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57FAEC-8BD2-478E-BD89-1D2AFA136FB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5850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CE18AF-2F3E-43FE-968D-3D36801796D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131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9B36A2-004C-403F-8CBE-68CE4B62D25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5727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E0C750-308F-48E3-88BD-C8152669BBC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1694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DC1158-5244-4C44-9D37-6DE3689DF60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3457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63EFFD-6D0A-4F87-BC0B-E1ACD031702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05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4823F6-6A52-4D2A-97AA-8491C750ED2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8686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E690A3-DDB6-44A4-976E-F0976E95C8B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8417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773056-C36E-4FAC-A502-D4951C777D0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4034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6BE16F-B20F-475A-AF4B-12262D7C4EC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6228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2DB942-4A05-4949-BBF3-5A2DE33A3F4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7837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76128C-B942-41FC-83F0-0A1F959C704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3183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00938B-9C8A-4FA0-8266-D475E5E6505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5323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57FAEC-8BD2-478E-BD89-1D2AFA136FB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4389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CE18AF-2F3E-43FE-968D-3D36801796D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4206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9B36A2-004C-403F-8CBE-68CE4B62D25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0731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E0C750-308F-48E3-88BD-C8152669BBC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66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531AFB-55A0-43DB-A602-DA19196C226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4297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DC1158-5244-4C44-9D37-6DE3689DF60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1745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63EFFD-6D0A-4F87-BC0B-E1ACD031702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6757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E690A3-DDB6-44A4-976E-F0976E95C8B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2262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773056-C36E-4FAC-A502-D4951C777D0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0333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6BE16F-B20F-475A-AF4B-12262D7C4EC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2302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2DB942-4A05-4949-BBF3-5A2DE33A3F4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2233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76128C-B942-41FC-83F0-0A1F959C704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8254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00938B-9C8A-4FA0-8266-D475E5E6505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94976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57FAEC-8BD2-478E-BD89-1D2AFA136FB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7708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CE18AF-2F3E-43FE-968D-3D36801796D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42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4028E-A14A-4D04-9DBF-C47F461731CF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82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516A97-7C98-4669-8C36-D8981C860C16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72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cs typeface="Arial" pitchFamily="34" charset="0"/>
              </a:rPr>
              <a:t>CVM</a:t>
            </a:r>
            <a:endParaRPr lang="it-IT"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cs typeface="Arial" pitchFamily="34" charset="0"/>
              </a:rPr>
              <a:t>Webinar, 11 settembre 2020</a:t>
            </a:r>
            <a:endParaRPr lang="it-IT"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A99B78-14D5-4383-9A87-6E823FB7A2EA}" type="slidenum">
              <a:rPr lang="it-IT">
                <a:cs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0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CD6303-03CE-4B87-809F-031DB08AA87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22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t-IT" smtClean="0">
                <a:solidFill>
                  <a:srgbClr val="000000"/>
                </a:solidFill>
                <a:cs typeface="Arial" pitchFamily="34" charset="0"/>
              </a:rPr>
              <a:t>CVM</a:t>
            </a:r>
            <a:endParaRPr lang="it-IT" altLang="it-IT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000000"/>
                </a:solidFill>
                <a:cs typeface="Arial" pitchFamily="34" charset="0"/>
              </a:rPr>
              <a:t>Webinar, 11 settembre 2020</a:t>
            </a:r>
            <a:endParaRPr lang="it-IT" altLang="it-IT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49C0E2A-EF5C-4F94-92B3-142878EFF005}" type="slidenum">
              <a:rPr lang="it-IT" altLang="it-IT">
                <a:solidFill>
                  <a:srgbClr val="000000"/>
                </a:solidFill>
                <a:cs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altLang="it-IT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1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CD6303-03CE-4B87-809F-031DB08AA87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08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CD6303-03CE-4B87-809F-031DB08AA87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15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CD6303-03CE-4B87-809F-031DB08AA87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73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CVM</a:t>
            </a: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Webinar, 11 settembre 2020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CD6303-03CE-4B87-809F-031DB08AA87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50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50.xml" Type="http://schemas.openxmlformats.org/officeDocument/2006/relationships/slideLayout"/><Relationship Id="rId4" Target="../media/image28.jpe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36.jpeg" Type="http://schemas.openxmlformats.org/officeDocument/2006/relationships/image"/><Relationship Id="rId1" Target="../slideLayouts/slideLayout74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3" Target="../slideLayouts/slideLayout74.xml" Type="http://schemas.openxmlformats.org/officeDocument/2006/relationships/slideLayout"/><Relationship Id="rId2" Target="../media/media1.mp4" Type="http://schemas.openxmlformats.org/officeDocument/2006/relationships/video"/><Relationship Id="rId1" Target="../media/media1.mp4" Type="http://schemas.microsoft.com/office/2007/relationships/media"/><Relationship Id="rId4" Target="../media/image38.jpeg" Type="http://schemas.openxmlformats.org/officeDocument/2006/relationships/image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4.xml"/></Relationships>
</file>

<file path=ppt/slides/_rels/slide29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86.xml" Type="http://schemas.openxmlformats.org/officeDocument/2006/relationships/slideLayout"/><Relationship Id="rId4" Target="../media/image42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g" Type="http://schemas.openxmlformats.org/officeDocument/2006/relationships/image"/><Relationship Id="rId1" Target="../slideLayouts/slideLayout12.xml" Type="http://schemas.openxmlformats.org/officeDocument/2006/relationships/slideLayout"/><Relationship Id="rId4" Target="../media/image8.jpg" Type="http://schemas.openxmlformats.org/officeDocument/2006/relationships/image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6.xml"/></Relationships>
</file>

<file path=ppt/slides/_rels/slide32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media/image45.jpeg" Type="http://schemas.openxmlformats.org/officeDocument/2006/relationships/image"/><Relationship Id="rId1" Target="../slideLayouts/slideLayout86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2" Target="../media/image47.jpeg" Type="http://schemas.openxmlformats.org/officeDocument/2006/relationships/image"/><Relationship Id="rId1" Target="../slideLayouts/slideLayout86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2" Target="../media/image49.jpeg" Type="http://schemas.openxmlformats.org/officeDocument/2006/relationships/image"/><Relationship Id="rId1" Target="../slideLayouts/slideLayout86.xml" Type="http://schemas.openxmlformats.org/officeDocument/2006/relationships/slideLayout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6.xml"/></Relationships>
</file>

<file path=ppt/slides/_rels/slide37.xml.rels><?xml version="1.0" encoding="UTF-8" standalone="yes" ?><Relationships xmlns="http://schemas.openxmlformats.org/package/2006/relationships"><Relationship Id="rId2" Target="../media/image52.jpeg" Type="http://schemas.openxmlformats.org/officeDocument/2006/relationships/image"/><Relationship Id="rId1" Target="../slideLayouts/slideLayout98.xml" Type="http://schemas.openxmlformats.org/officeDocument/2006/relationships/slideLayout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4.jpg"/></Relationships>
</file>

<file path=ppt/slides/_rels/slide8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png" Type="http://schemas.openxmlformats.org/officeDocument/2006/relationships/image"/><Relationship Id="rId1" Target="../slideLayouts/slideLayout43.xml" Type="http://schemas.openxmlformats.org/officeDocument/2006/relationships/slideLayout"/><Relationship Id="rId4" Target="../media/image17.pn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egnaposto data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dirty="0" smtClean="0">
              <a:solidFill>
                <a:srgbClr val="000000"/>
              </a:solidFill>
            </a:endParaRPr>
          </a:p>
        </p:txBody>
      </p:sp>
      <p:sp>
        <p:nvSpPr>
          <p:cNvPr id="107523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07524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483BE333-2DE9-4D85-B6D6-784D19BF9684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</a:t>
            </a:fld>
            <a:endParaRPr lang="it-IT" altLang="it-IT" sz="1400" dirty="0" smtClean="0">
              <a:solidFill>
                <a:srgbClr val="000000"/>
              </a:solidFill>
            </a:endParaRP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4869160"/>
            <a:ext cx="6858000" cy="86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 dirty="0" smtClean="0">
                <a:solidFill>
                  <a:schemeClr val="accent2"/>
                </a:solidFill>
                <a:latin typeface="Comic Sans MS" pitchFamily="66" charset="0"/>
              </a:rPr>
              <a:t>Antonello Pasini</a:t>
            </a:r>
          </a:p>
          <a:p>
            <a:pPr>
              <a:lnSpc>
                <a:spcPct val="90000"/>
              </a:lnSpc>
            </a:pPr>
            <a:endParaRPr lang="en-US" altLang="it-IT" sz="1400" dirty="0" smtClean="0">
              <a:solidFill>
                <a:schemeClr val="accent2"/>
              </a:solidFill>
            </a:endParaRPr>
          </a:p>
        </p:txBody>
      </p:sp>
      <p:pic>
        <p:nvPicPr>
          <p:cNvPr id="120838" name="Picture 12" descr="C:\Documents and Settings\Pasini\Documenti\Belgirate-Senigallia-Perugia-ecc\Logo_I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7795" cy="131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9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8176"/>
            <a:ext cx="3131841" cy="130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349500"/>
            <a:ext cx="8064896" cy="2016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4800" dirty="0" smtClean="0">
                <a:solidFill>
                  <a:srgbClr val="FF3300"/>
                </a:solidFill>
                <a:latin typeface="Comic Sans MS" pitchFamily="66" charset="0"/>
              </a:rPr>
              <a:t>Cambiamenti climatici</a:t>
            </a:r>
            <a:br>
              <a:rPr lang="it-IT" altLang="it-IT" sz="4800" dirty="0" smtClean="0">
                <a:solidFill>
                  <a:srgbClr val="FF3300"/>
                </a:solidFill>
                <a:latin typeface="Comic Sans MS" pitchFamily="66" charset="0"/>
              </a:rPr>
            </a:br>
            <a:r>
              <a:rPr lang="it-IT" altLang="it-IT" sz="4800" dirty="0" smtClean="0">
                <a:solidFill>
                  <a:srgbClr val="FF3300"/>
                </a:solidFill>
                <a:latin typeface="Comic Sans MS" pitchFamily="66" charset="0"/>
              </a:rPr>
              <a:t>e crisi globali</a:t>
            </a:r>
            <a:endParaRPr lang="it-IT" altLang="it-IT" sz="4000" dirty="0" smtClean="0"/>
          </a:p>
        </p:txBody>
      </p:sp>
    </p:spTree>
    <p:extLst>
      <p:ext uri="{BB962C8B-B14F-4D97-AF65-F5344CB8AC3E}">
        <p14:creationId xmlns:p14="http://schemas.microsoft.com/office/powerpoint/2010/main" val="39680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egnaposto data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14691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14692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835A4FF2-1C54-48D5-81B0-8B80F5A8FFF5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10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28005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981075"/>
            <a:ext cx="7772400" cy="762000"/>
          </a:xfrm>
        </p:spPr>
        <p:txBody>
          <a:bodyPr/>
          <a:lstStyle/>
          <a:p>
            <a:r>
              <a:rPr lang="it-IT" altLang="it-IT" sz="4000" smtClean="0">
                <a:solidFill>
                  <a:srgbClr val="FF3300"/>
                </a:solidFill>
                <a:latin typeface="Comic Sans MS" pitchFamily="66" charset="0"/>
              </a:rPr>
              <a:t>Perché il riscaldamento globale?</a:t>
            </a:r>
            <a:endParaRPr lang="it-IT" altLang="it-IT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076825" y="2525713"/>
            <a:ext cx="3760788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it-IT" sz="2800" kern="0" dirty="0" smtClean="0">
                <a:solidFill>
                  <a:srgbClr val="3333CC"/>
                </a:solidFill>
                <a:latin typeface="Comic Sans MS" pitchFamily="66" charset="0"/>
              </a:rPr>
              <a:t>Il Sole (forzante) manda energia sulla Terra, che risponde emettendo a sua volta energia verso lo spazio esterno.</a:t>
            </a:r>
          </a:p>
        </p:txBody>
      </p:sp>
      <p:pic>
        <p:nvPicPr>
          <p:cNvPr id="128007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349500"/>
            <a:ext cx="3960813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egnaposto data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15715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15716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36B49981-1D9F-4245-8276-E0CEA7ECF181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11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29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981075"/>
            <a:ext cx="7772400" cy="762000"/>
          </a:xfrm>
        </p:spPr>
        <p:txBody>
          <a:bodyPr/>
          <a:lstStyle/>
          <a:p>
            <a:r>
              <a:rPr lang="it-IT" altLang="it-IT" sz="4000" smtClean="0">
                <a:solidFill>
                  <a:srgbClr val="FF3300"/>
                </a:solidFill>
                <a:latin typeface="Comic Sans MS" pitchFamily="66" charset="0"/>
              </a:rPr>
              <a:t>Perché il riscaldamento globale?</a:t>
            </a:r>
            <a:endParaRPr lang="it-IT" altLang="it-IT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076825" y="2060575"/>
            <a:ext cx="37607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it-IT" sz="2800" kern="0" dirty="0" smtClean="0">
                <a:solidFill>
                  <a:srgbClr val="3333CC"/>
                </a:solidFill>
                <a:latin typeface="Comic Sans MS" pitchFamily="66" charset="0"/>
              </a:rPr>
              <a:t>La temperatura sul pianeta dipende da questo bilancio di energia.</a:t>
            </a:r>
          </a:p>
          <a:p>
            <a:pPr marL="0" indent="0">
              <a:buFontTx/>
              <a:buNone/>
              <a:defRPr/>
            </a:pPr>
            <a:r>
              <a:rPr lang="it-IT" sz="2800" kern="0" dirty="0" smtClean="0">
                <a:solidFill>
                  <a:srgbClr val="3333CC"/>
                </a:solidFill>
                <a:latin typeface="Comic Sans MS" pitchFamily="66" charset="0"/>
              </a:rPr>
              <a:t>Ci sono tanti elementi che influiscono sulla temperatura...</a:t>
            </a:r>
          </a:p>
        </p:txBody>
      </p:sp>
      <p:pic>
        <p:nvPicPr>
          <p:cNvPr id="129031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349500"/>
            <a:ext cx="3960813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egnaposto data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15715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15716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36B49981-1D9F-4245-8276-E0CEA7ECF181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12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29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981075"/>
            <a:ext cx="7772400" cy="762000"/>
          </a:xfrm>
        </p:spPr>
        <p:txBody>
          <a:bodyPr/>
          <a:lstStyle/>
          <a:p>
            <a:r>
              <a:rPr lang="it-IT" altLang="it-IT" sz="4000" smtClean="0">
                <a:solidFill>
                  <a:srgbClr val="FF3300"/>
                </a:solidFill>
                <a:latin typeface="Comic Sans MS" pitchFamily="66" charset="0"/>
              </a:rPr>
              <a:t>Perché il riscaldamento globale?</a:t>
            </a:r>
            <a:endParaRPr lang="it-IT" altLang="it-IT" smtClean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4289184" cy="375303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12976"/>
            <a:ext cx="5076056" cy="30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4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egnaposto data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16739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16740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C4A11851-C648-4ADC-835A-1F89BB2E95E8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13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30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838200"/>
          </a:xfrm>
        </p:spPr>
        <p:txBody>
          <a:bodyPr/>
          <a:lstStyle/>
          <a:p>
            <a:r>
              <a:rPr lang="en-US" altLang="it-IT" sz="4000" smtClean="0">
                <a:solidFill>
                  <a:srgbClr val="FF3300"/>
                </a:solidFill>
                <a:latin typeface="Comic Sans MS" pitchFamily="66" charset="0"/>
              </a:rPr>
              <a:t>Il clima è un sistema complesso</a:t>
            </a:r>
            <a:endParaRPr lang="it-IT" altLang="it-IT" smtClean="0"/>
          </a:p>
        </p:txBody>
      </p:sp>
      <p:pic>
        <p:nvPicPr>
          <p:cNvPr id="130054" name="Picture 9" descr="C:\Documents and Settings\Administrator\Documenti\Belgirate-Senigallia-Perugia-ecc\Climate_sys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619875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egnaposto data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17763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17764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24E7B05A-1A48-43A7-8B39-4FD685CD4494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14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31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838200"/>
          </a:xfrm>
        </p:spPr>
        <p:txBody>
          <a:bodyPr/>
          <a:lstStyle/>
          <a:p>
            <a:r>
              <a:rPr lang="en-US" altLang="it-IT" sz="4000" smtClean="0">
                <a:solidFill>
                  <a:srgbClr val="FF3300"/>
                </a:solidFill>
                <a:latin typeface="Comic Sans MS" pitchFamily="66" charset="0"/>
              </a:rPr>
              <a:t>Il clima è un sistema complesso</a:t>
            </a:r>
            <a:endParaRPr lang="it-IT" altLang="it-IT" smtClean="0"/>
          </a:p>
        </p:txBody>
      </p:sp>
      <p:sp>
        <p:nvSpPr>
          <p:cNvPr id="131078" name="Text Box 10"/>
          <p:cNvSpPr txBox="1">
            <a:spLocks noChangeArrowheads="1"/>
          </p:cNvSpPr>
          <p:nvPr/>
        </p:nvSpPr>
        <p:spPr bwMode="auto">
          <a:xfrm>
            <a:off x="7315200" y="3200400"/>
            <a:ext cx="1577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Adattata da Lionello, 2006</a:t>
            </a:r>
          </a:p>
        </p:txBody>
      </p:sp>
      <p:pic>
        <p:nvPicPr>
          <p:cNvPr id="131079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724025"/>
            <a:ext cx="6443663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egnaposto dat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>
              <a:solidFill>
                <a:srgbClr val="000000"/>
              </a:solidFill>
            </a:endParaRPr>
          </a:p>
        </p:txBody>
      </p:sp>
      <p:sp>
        <p:nvSpPr>
          <p:cNvPr id="103427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  <a:endParaRPr lang="it-IT" altLang="it-IT" sz="1400">
              <a:solidFill>
                <a:srgbClr val="000000"/>
              </a:solidFill>
            </a:endParaRPr>
          </a:p>
        </p:txBody>
      </p:sp>
      <p:sp>
        <p:nvSpPr>
          <p:cNvPr id="10342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9B48A06-B12F-4BD4-8F3D-DB7D85BD7F70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2390775" y="2166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2424113" y="2281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990600" y="1752600"/>
            <a:ext cx="7467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Da un laboratorio reale ad un laboratorio virtuale:</a:t>
            </a:r>
          </a:p>
        </p:txBody>
      </p:sp>
      <p:pic>
        <p:nvPicPr>
          <p:cNvPr id="240648" name="Picture 8" descr="C:\Documenti\Stampa3\n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46482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3" name="Rectangle 10"/>
          <p:cNvSpPr>
            <a:spLocks noChangeArrowheads="1"/>
          </p:cNvSpPr>
          <p:nvPr/>
        </p:nvSpPr>
        <p:spPr bwMode="auto">
          <a:xfrm>
            <a:off x="685800" y="9144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400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Di fronte alla complessità</a:t>
            </a:r>
            <a:endParaRPr lang="it-IT" altLang="it-IT" sz="4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8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egnaposto data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18787" name="Segnaposto piè di pagina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18788" name="Segnaposto numero diapositiva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59506DE0-D161-4A06-8FE5-9E579D94E6FA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16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32101" name="Rectangle 1028"/>
          <p:cNvSpPr>
            <a:spLocks noChangeArrowheads="1"/>
          </p:cNvSpPr>
          <p:nvPr/>
        </p:nvSpPr>
        <p:spPr bwMode="auto">
          <a:xfrm>
            <a:off x="2390775" y="2166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2102" name="Rectangle 1029"/>
          <p:cNvSpPr>
            <a:spLocks noChangeArrowheads="1"/>
          </p:cNvSpPr>
          <p:nvPr/>
        </p:nvSpPr>
        <p:spPr bwMode="auto">
          <a:xfrm>
            <a:off x="2424113" y="2281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5222" name="AutoShape 1030"/>
          <p:cNvSpPr>
            <a:spLocks noChangeArrowheads="1"/>
          </p:cNvSpPr>
          <p:nvPr/>
        </p:nvSpPr>
        <p:spPr bwMode="auto">
          <a:xfrm>
            <a:off x="2514600" y="2667000"/>
            <a:ext cx="2514600" cy="2286000"/>
          </a:xfrm>
          <a:prstGeom prst="cube">
            <a:avLst>
              <a:gd name="adj" fmla="val 2500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1031"/>
          <p:cNvGrpSpPr>
            <a:grpSpLocks/>
          </p:cNvGrpSpPr>
          <p:nvPr/>
        </p:nvGrpSpPr>
        <p:grpSpPr bwMode="auto">
          <a:xfrm>
            <a:off x="76200" y="2133600"/>
            <a:ext cx="2514600" cy="1828800"/>
            <a:chOff x="48" y="1344"/>
            <a:chExt cx="1584" cy="1152"/>
          </a:xfrm>
        </p:grpSpPr>
        <p:sp>
          <p:nvSpPr>
            <p:cNvPr id="132114" name="AutoShape 1032"/>
            <p:cNvSpPr>
              <a:spLocks noChangeArrowheads="1"/>
            </p:cNvSpPr>
            <p:nvPr/>
          </p:nvSpPr>
          <p:spPr bwMode="auto">
            <a:xfrm flipV="1">
              <a:off x="576" y="1680"/>
              <a:ext cx="864" cy="8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5 w 21600"/>
                <a:gd name="T13" fmla="*/ 2912 h 21600"/>
                <a:gd name="T14" fmla="*/ 18225 w 21600"/>
                <a:gd name="T15" fmla="*/ 92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115" name="Text Box 1033"/>
            <p:cNvSpPr txBox="1">
              <a:spLocks noChangeArrowheads="1"/>
            </p:cNvSpPr>
            <p:nvPr/>
          </p:nvSpPr>
          <p:spPr bwMode="auto">
            <a:xfrm>
              <a:off x="48" y="1344"/>
              <a:ext cx="15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400">
                  <a:solidFill>
                    <a:srgbClr val="3333CC"/>
                  </a:solidFill>
                  <a:latin typeface="Comic Sans MS" pitchFamily="66" charset="0"/>
                  <a:cs typeface="Arial" pitchFamily="34" charset="0"/>
                </a:rPr>
                <a:t>Input naturali</a:t>
              </a:r>
            </a:p>
          </p:txBody>
        </p:sp>
      </p:grpSp>
      <p:grpSp>
        <p:nvGrpSpPr>
          <p:cNvPr id="3" name="Group 1034"/>
          <p:cNvGrpSpPr>
            <a:grpSpLocks/>
          </p:cNvGrpSpPr>
          <p:nvPr/>
        </p:nvGrpSpPr>
        <p:grpSpPr bwMode="auto">
          <a:xfrm>
            <a:off x="0" y="4267200"/>
            <a:ext cx="2362200" cy="2117725"/>
            <a:chOff x="0" y="2688"/>
            <a:chExt cx="1488" cy="1334"/>
          </a:xfrm>
        </p:grpSpPr>
        <p:sp>
          <p:nvSpPr>
            <p:cNvPr id="132112" name="AutoShape 1035"/>
            <p:cNvSpPr>
              <a:spLocks noChangeArrowheads="1"/>
            </p:cNvSpPr>
            <p:nvPr/>
          </p:nvSpPr>
          <p:spPr bwMode="auto">
            <a:xfrm>
              <a:off x="576" y="2688"/>
              <a:ext cx="864" cy="7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5 w 21600"/>
                <a:gd name="T13" fmla="*/ 2925 h 21600"/>
                <a:gd name="T14" fmla="*/ 18225 w 21600"/>
                <a:gd name="T15" fmla="*/ 92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113" name="Text Box 1036"/>
            <p:cNvSpPr txBox="1">
              <a:spLocks noChangeArrowheads="1"/>
            </p:cNvSpPr>
            <p:nvPr/>
          </p:nvSpPr>
          <p:spPr bwMode="auto">
            <a:xfrm>
              <a:off x="0" y="3504"/>
              <a:ext cx="148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400">
                  <a:solidFill>
                    <a:srgbClr val="3333CC"/>
                  </a:solidFill>
                  <a:latin typeface="Comic Sans MS" pitchFamily="66" charset="0"/>
                  <a:cs typeface="Arial" pitchFamily="34" charset="0"/>
                </a:rPr>
                <a:t>Input antropogenici</a:t>
              </a:r>
            </a:p>
          </p:txBody>
        </p:sp>
      </p:grpSp>
      <p:grpSp>
        <p:nvGrpSpPr>
          <p:cNvPr id="4" name="Group 1037"/>
          <p:cNvGrpSpPr>
            <a:grpSpLocks/>
          </p:cNvGrpSpPr>
          <p:nvPr/>
        </p:nvGrpSpPr>
        <p:grpSpPr bwMode="auto">
          <a:xfrm>
            <a:off x="5181600" y="3216275"/>
            <a:ext cx="3886200" cy="822325"/>
            <a:chOff x="3264" y="2026"/>
            <a:chExt cx="2448" cy="518"/>
          </a:xfrm>
        </p:grpSpPr>
        <p:sp>
          <p:nvSpPr>
            <p:cNvPr id="132110" name="AutoShape 1038"/>
            <p:cNvSpPr>
              <a:spLocks noChangeArrowheads="1"/>
            </p:cNvSpPr>
            <p:nvPr/>
          </p:nvSpPr>
          <p:spPr bwMode="auto">
            <a:xfrm>
              <a:off x="3264" y="2064"/>
              <a:ext cx="81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2111" name="Text Box 1039"/>
            <p:cNvSpPr txBox="1">
              <a:spLocks noChangeArrowheads="1"/>
            </p:cNvSpPr>
            <p:nvPr/>
          </p:nvSpPr>
          <p:spPr bwMode="auto">
            <a:xfrm>
              <a:off x="4128" y="2026"/>
              <a:ext cx="158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400">
                  <a:solidFill>
                    <a:srgbClr val="3333CC"/>
                  </a:solidFill>
                  <a:latin typeface="Comic Sans MS" pitchFamily="66" charset="0"/>
                  <a:cs typeface="Arial" pitchFamily="34" charset="0"/>
                </a:rPr>
                <a:t>Comportamento climatico</a:t>
              </a:r>
            </a:p>
          </p:txBody>
        </p:sp>
      </p:grpSp>
      <p:sp>
        <p:nvSpPr>
          <p:cNvPr id="132107" name="Rectangle 1048"/>
          <p:cNvSpPr>
            <a:spLocks noChangeArrowheads="1"/>
          </p:cNvSpPr>
          <p:nvPr/>
        </p:nvSpPr>
        <p:spPr bwMode="auto">
          <a:xfrm>
            <a:off x="685800" y="838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400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L’analisi delle cause</a:t>
            </a:r>
            <a:endParaRPr lang="it-IT" altLang="it-IT" sz="4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2786063" y="3857625"/>
            <a:ext cx="142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66FF33"/>
                </a:solidFill>
                <a:latin typeface="Comic Sans MS" pitchFamily="66" charset="0"/>
                <a:cs typeface="Arial" pitchFamily="34" charset="0"/>
              </a:rPr>
              <a:t>Modello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3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2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data 4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67587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67588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60197275-73AB-400C-BCC1-5DC52633460B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17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33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914400"/>
          </a:xfrm>
        </p:spPr>
        <p:txBody>
          <a:bodyPr/>
          <a:lstStyle/>
          <a:p>
            <a:r>
              <a:rPr lang="it-IT" altLang="it-IT" sz="4000" smtClean="0">
                <a:solidFill>
                  <a:srgbClr val="FF3300"/>
                </a:solidFill>
                <a:latin typeface="Comic Sans MS" pitchFamily="66" charset="0"/>
              </a:rPr>
              <a:t>Ricostruzioni dinamiche</a:t>
            </a:r>
            <a:endParaRPr lang="it-IT" altLang="it-IT" smtClean="0"/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4356100" y="1752600"/>
            <a:ext cx="3671888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lphaLcPeriod"/>
              <a:defRPr/>
            </a:pPr>
            <a:r>
              <a:rPr lang="it-IT" dirty="0" smtClean="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Le </a:t>
            </a:r>
            <a:r>
              <a:rPr lang="it-IT" dirty="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forzanti antropogeniche sono tenute fisse </a:t>
            </a:r>
            <a:r>
              <a:rPr lang="it-IT" dirty="0" smtClean="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ai </a:t>
            </a:r>
            <a:r>
              <a:rPr lang="it-IT" dirty="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valori costanti del </a:t>
            </a:r>
            <a:r>
              <a:rPr lang="it-IT" dirty="0" smtClean="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1860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lphaLcPeriod"/>
              <a:defRPr/>
            </a:pPr>
            <a:endParaRPr lang="it-IT" dirty="0" smtClean="0">
              <a:solidFill>
                <a:srgbClr val="3333CC"/>
              </a:solidFill>
              <a:latin typeface="Comic Sans MS" pitchFamily="66" charset="0"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lphaLcPeriod"/>
              <a:defRPr/>
            </a:pPr>
            <a:r>
              <a:rPr lang="it-IT" dirty="0" smtClean="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Diamo al modello tutti i valori realmente osservati delle forzanti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it-IT" sz="1200" dirty="0" smtClean="0">
              <a:solidFill>
                <a:srgbClr val="3333CC"/>
              </a:solidFill>
              <a:latin typeface="Comic Sans MS" pitchFamily="66" charset="0"/>
              <a:cs typeface="Arial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dirty="0" smtClean="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IPCC</a:t>
            </a:r>
            <a:r>
              <a:rPr lang="it-IT" dirty="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it-IT" dirty="0" smtClean="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2013</a:t>
            </a:r>
            <a:endParaRPr lang="it-IT" dirty="0">
              <a:solidFill>
                <a:srgbClr val="3333CC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33127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752600"/>
            <a:ext cx="4202113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it-IT" smtClean="0">
                <a:solidFill>
                  <a:srgbClr val="000000"/>
                </a:solidFill>
              </a:rPr>
              <a:t>CVM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smtClean="0">
                <a:solidFill>
                  <a:srgbClr val="000000"/>
                </a:solidFill>
              </a:rPr>
              <a:t>Webinar, 11 settembre 2020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D0D-8272-42EC-B306-F703516CC0AC}" type="slidenum">
              <a:rPr lang="it-IT" altLang="it-IT">
                <a:solidFill>
                  <a:srgbClr val="000000"/>
                </a:solidFill>
              </a:rPr>
              <a:pPr/>
              <a:t>18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772400" cy="685800"/>
          </a:xfrm>
        </p:spPr>
        <p:txBody>
          <a:bodyPr/>
          <a:lstStyle/>
          <a:p>
            <a:r>
              <a:rPr lang="en-US" altLang="it-IT" sz="4000" dirty="0" smtClean="0">
                <a:solidFill>
                  <a:srgbClr val="FF3300"/>
                </a:solidFill>
                <a:latin typeface="Comic Sans MS" pitchFamily="66" charset="0"/>
              </a:rPr>
              <a:t>Una </a:t>
            </a:r>
            <a:r>
              <a:rPr lang="en-US" altLang="it-IT" sz="4000" dirty="0" err="1" smtClean="0">
                <a:solidFill>
                  <a:srgbClr val="FF3300"/>
                </a:solidFill>
                <a:latin typeface="Comic Sans MS" pitchFamily="66" charset="0"/>
              </a:rPr>
              <a:t>strategia</a:t>
            </a:r>
            <a:r>
              <a:rPr lang="en-US" altLang="it-IT" sz="40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altLang="it-IT" sz="4000" dirty="0" err="1" smtClean="0">
                <a:solidFill>
                  <a:srgbClr val="FF3300"/>
                </a:solidFill>
                <a:latin typeface="Comic Sans MS" pitchFamily="66" charset="0"/>
              </a:rPr>
              <a:t>differente</a:t>
            </a:r>
            <a:endParaRPr lang="en-GB" altLang="it-IT" sz="4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3989817" cy="2664296"/>
          </a:xfrm>
          <a:prstGeom prst="rect">
            <a:avLst/>
          </a:prstGeom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3" name="Picture 1030" descr="C:\Documenti\Stampa3\Conferenza_Einstein\Neur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619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31" descr="C:\Documenti\Stampa3\Conferenza_Einstein\Rete_neur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530003"/>
            <a:ext cx="3619500" cy="232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3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egnaposto data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24931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24932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06749413-CAA0-4309-9E2B-E3613DD79CF9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19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2481263" y="2009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2857500" y="2109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0295" name="Rectangle 10"/>
          <p:cNvSpPr>
            <a:spLocks noChangeArrowheads="1"/>
          </p:cNvSpPr>
          <p:nvPr/>
        </p:nvSpPr>
        <p:spPr bwMode="auto">
          <a:xfrm>
            <a:off x="685800" y="90872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4000" dirty="0" err="1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Ricostruzioni</a:t>
            </a:r>
            <a:r>
              <a:rPr lang="en-US" altLang="it-IT" sz="4000" dirty="0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it-IT" sz="4000" dirty="0" err="1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neurali</a:t>
            </a:r>
            <a:endParaRPr lang="en-GB" altLang="it-IT" sz="4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07" y="2109788"/>
            <a:ext cx="6243786" cy="442841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002" y="5243745"/>
            <a:ext cx="1786998" cy="1614255"/>
          </a:xfrm>
          <a:prstGeom prst="rect">
            <a:avLst/>
          </a:prstGeom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egnaposto data 4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21859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21860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407F46C1-3386-418C-B6D4-297A41F9830A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3722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8200"/>
            <a:ext cx="8208912" cy="1726704"/>
          </a:xfrm>
        </p:spPr>
        <p:txBody>
          <a:bodyPr/>
          <a:lstStyle/>
          <a:p>
            <a:r>
              <a:rPr lang="it-IT" altLang="it-IT" sz="4000" dirty="0" smtClean="0">
                <a:solidFill>
                  <a:srgbClr val="FF3300"/>
                </a:solidFill>
                <a:latin typeface="Comic Sans MS" pitchFamily="66" charset="0"/>
              </a:rPr>
              <a:t>Covid-19 e cambiamenti climatici</a:t>
            </a:r>
            <a:br>
              <a:rPr lang="it-IT" altLang="it-IT" sz="4000" dirty="0" smtClean="0">
                <a:solidFill>
                  <a:srgbClr val="FF3300"/>
                </a:solidFill>
                <a:latin typeface="Comic Sans MS" pitchFamily="66" charset="0"/>
              </a:rPr>
            </a:br>
            <a:r>
              <a:rPr lang="it-IT" altLang="it-IT" sz="3600" dirty="0">
                <a:solidFill>
                  <a:schemeClr val="accent2"/>
                </a:solidFill>
                <a:latin typeface="Comic Sans MS" pitchFamily="66" charset="0"/>
              </a:rPr>
              <a:t>G</a:t>
            </a:r>
            <a:r>
              <a:rPr lang="it-IT" altLang="it-IT" sz="3600" dirty="0" smtClean="0">
                <a:solidFill>
                  <a:schemeClr val="accent2"/>
                </a:solidFill>
                <a:latin typeface="Comic Sans MS" pitchFamily="66" charset="0"/>
              </a:rPr>
              <a:t>li orizzonti temporali e la diversa percezione</a:t>
            </a:r>
            <a:endParaRPr lang="it-IT" altLang="it-IT" sz="3600" dirty="0" smtClean="0">
              <a:solidFill>
                <a:schemeClr val="accent2"/>
              </a:solidFill>
            </a:endParaRPr>
          </a:p>
        </p:txBody>
      </p:sp>
      <p:pic>
        <p:nvPicPr>
          <p:cNvPr id="13722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18" y="2901478"/>
            <a:ext cx="49323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6943"/>
            <a:ext cx="4204918" cy="284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8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egnaposto data 4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19811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19812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B5A1FD67-562D-43FA-AF23-E8A734385D3A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20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34152" name="Text Box 16"/>
          <p:cNvSpPr txBox="1">
            <a:spLocks noChangeArrowheads="1"/>
          </p:cNvSpPr>
          <p:nvPr/>
        </p:nvSpPr>
        <p:spPr bwMode="auto">
          <a:xfrm>
            <a:off x="6381881" y="3501008"/>
            <a:ext cx="2754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dirty="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Pasini et al., </a:t>
            </a:r>
            <a:r>
              <a:rPr lang="it-IT" altLang="it-IT" sz="2400" dirty="0" smtClean="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2017</a:t>
            </a:r>
            <a:endParaRPr lang="it-IT" altLang="it-IT" sz="2400" dirty="0">
              <a:solidFill>
                <a:srgbClr val="3333CC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34153" name="Text Box 16"/>
          <p:cNvSpPr txBox="1">
            <a:spLocks noChangeArrowheads="1"/>
          </p:cNvSpPr>
          <p:nvPr/>
        </p:nvSpPr>
        <p:spPr bwMode="auto">
          <a:xfrm>
            <a:off x="5410073" y="1636058"/>
            <a:ext cx="23597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dirty="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Con </a:t>
            </a:r>
            <a:r>
              <a:rPr lang="it-IT" altLang="it-IT" sz="2400" dirty="0" smtClean="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forzanti naturali e antropogeniche reali</a:t>
            </a:r>
            <a:endParaRPr lang="it-IT" altLang="it-IT" sz="2400" dirty="0">
              <a:solidFill>
                <a:srgbClr val="3333CC"/>
              </a:solidFill>
              <a:latin typeface="Comic Sans MS" pitchFamily="66" charset="0"/>
              <a:cs typeface="Arial" pitchFamily="34" charset="0"/>
            </a:endParaRPr>
          </a:p>
        </p:txBody>
      </p:sp>
      <p:cxnSp>
        <p:nvCxnSpPr>
          <p:cNvPr id="134154" name="Connettore 2 4"/>
          <p:cNvCxnSpPr>
            <a:cxnSpLocks noChangeShapeType="1"/>
          </p:cNvCxnSpPr>
          <p:nvPr/>
        </p:nvCxnSpPr>
        <p:spPr bwMode="auto">
          <a:xfrm flipH="1">
            <a:off x="4572000" y="2420888"/>
            <a:ext cx="611188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55" name="Text Box 16"/>
          <p:cNvSpPr txBox="1">
            <a:spLocks noChangeArrowheads="1"/>
          </p:cNvSpPr>
          <p:nvPr/>
        </p:nvSpPr>
        <p:spPr bwMode="auto">
          <a:xfrm>
            <a:off x="5481761" y="4530664"/>
            <a:ext cx="24746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dirty="0" smtClean="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Con forzanti antropogeniche ferme al 1850</a:t>
            </a:r>
            <a:endParaRPr lang="it-IT" altLang="it-IT" sz="2400" dirty="0">
              <a:solidFill>
                <a:srgbClr val="3333CC"/>
              </a:solidFill>
              <a:latin typeface="Comic Sans MS" pitchFamily="66" charset="0"/>
              <a:cs typeface="Arial" pitchFamily="34" charset="0"/>
            </a:endParaRPr>
          </a:p>
        </p:txBody>
      </p:sp>
      <p:cxnSp>
        <p:nvCxnSpPr>
          <p:cNvPr id="16" name="Connettore 2 4"/>
          <p:cNvCxnSpPr>
            <a:cxnSpLocks noChangeShapeType="1"/>
          </p:cNvCxnSpPr>
          <p:nvPr/>
        </p:nvCxnSpPr>
        <p:spPr bwMode="auto">
          <a:xfrm flipH="1">
            <a:off x="4608306" y="5129213"/>
            <a:ext cx="611188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50" y="908720"/>
            <a:ext cx="3718300" cy="5949280"/>
          </a:xfrm>
          <a:prstGeom prst="rect">
            <a:avLst/>
          </a:prstGeom>
        </p:spPr>
      </p:pic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914400"/>
          </a:xfrm>
        </p:spPr>
        <p:txBody>
          <a:bodyPr/>
          <a:lstStyle/>
          <a:p>
            <a:r>
              <a:rPr lang="it-IT" altLang="it-IT" sz="4000" dirty="0" smtClean="0">
                <a:solidFill>
                  <a:srgbClr val="FF3300"/>
                </a:solidFill>
                <a:latin typeface="Comic Sans MS" pitchFamily="66" charset="0"/>
              </a:rPr>
              <a:t>Ricostruzioni neurali</a:t>
            </a:r>
            <a:endParaRPr lang="it-IT" altLang="it-IT" dirty="0" smtClean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egnaposto data 4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20835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20836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934CC905-6F49-4F0C-A1D2-08F72BAED981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21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35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914400"/>
          </a:xfrm>
        </p:spPr>
        <p:txBody>
          <a:bodyPr/>
          <a:lstStyle/>
          <a:p>
            <a:r>
              <a:rPr lang="it-IT" altLang="it-IT" sz="4000" smtClean="0">
                <a:solidFill>
                  <a:srgbClr val="FF3300"/>
                </a:solidFill>
                <a:latin typeface="Comic Sans MS" pitchFamily="66" charset="0"/>
              </a:rPr>
              <a:t>Robustezza</a:t>
            </a:r>
            <a:endParaRPr lang="it-IT" altLang="it-IT" smtClean="0"/>
          </a:p>
        </p:txBody>
      </p:sp>
      <p:pic>
        <p:nvPicPr>
          <p:cNvPr id="13517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78050"/>
            <a:ext cx="58324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egnaposto data 4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20835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20836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97317D94-0742-4302-B2DE-84194700ADBF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22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3619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914400"/>
          </a:xfrm>
        </p:spPr>
        <p:txBody>
          <a:bodyPr/>
          <a:lstStyle/>
          <a:p>
            <a:r>
              <a:rPr lang="it-IT" altLang="it-IT" sz="4000" smtClean="0">
                <a:solidFill>
                  <a:srgbClr val="FF3300"/>
                </a:solidFill>
                <a:latin typeface="Comic Sans MS" pitchFamily="66" charset="0"/>
              </a:rPr>
              <a:t>Proiezioni per il futuro</a:t>
            </a:r>
            <a:endParaRPr lang="it-IT" altLang="it-IT" smtClean="0"/>
          </a:p>
        </p:txBody>
      </p:sp>
      <p:graphicFrame>
        <p:nvGraphicFramePr>
          <p:cNvPr id="136198" name="Object 1034"/>
          <p:cNvGraphicFramePr>
            <a:graphicFrameLocks noChangeAspect="1"/>
          </p:cNvGraphicFramePr>
          <p:nvPr/>
        </p:nvGraphicFramePr>
        <p:xfrm>
          <a:off x="2133600" y="1981200"/>
          <a:ext cx="4800600" cy="418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Immagine" r:id="rId3" imgW="5372100" imgH="4690872" progId="Word.Picture.8">
                  <p:embed/>
                </p:oleObj>
              </mc:Choice>
              <mc:Fallback>
                <p:oleObj name="Immagine" r:id="rId3" imgW="5372100" imgH="46908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81200"/>
                        <a:ext cx="4800600" cy="418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egnaposto data 4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21859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21860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407F46C1-3386-418C-B6D4-297A41F9830A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23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37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914400"/>
          </a:xfrm>
        </p:spPr>
        <p:txBody>
          <a:bodyPr/>
          <a:lstStyle/>
          <a:p>
            <a:r>
              <a:rPr lang="it-IT" altLang="it-IT" sz="4000" smtClean="0">
                <a:solidFill>
                  <a:srgbClr val="FF3300"/>
                </a:solidFill>
                <a:latin typeface="Comic Sans MS" pitchFamily="66" charset="0"/>
              </a:rPr>
              <a:t>Proiezioni per il futuro</a:t>
            </a:r>
            <a:endParaRPr lang="it-IT" altLang="it-IT" smtClean="0"/>
          </a:p>
        </p:txBody>
      </p:sp>
      <p:sp>
        <p:nvSpPr>
          <p:cNvPr id="137222" name="Text Box 16"/>
          <p:cNvSpPr txBox="1">
            <a:spLocks noChangeArrowheads="1"/>
          </p:cNvSpPr>
          <p:nvPr/>
        </p:nvSpPr>
        <p:spPr bwMode="auto">
          <a:xfrm>
            <a:off x="6169025" y="3632200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IPCC, 2013</a:t>
            </a:r>
          </a:p>
        </p:txBody>
      </p:sp>
      <p:pic>
        <p:nvPicPr>
          <p:cNvPr id="13722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205038"/>
            <a:ext cx="49323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2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egnaposto data 4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22883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22884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EB8F8100-C7CB-481A-BB05-78168E46FB42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24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38245" name="Text Box 3"/>
          <p:cNvSpPr txBox="1">
            <a:spLocks noChangeArrowheads="1"/>
          </p:cNvSpPr>
          <p:nvPr/>
        </p:nvSpPr>
        <p:spPr bwMode="auto">
          <a:xfrm>
            <a:off x="7086600" y="38100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IPCC, 2013</a:t>
            </a:r>
            <a:endParaRPr lang="it-IT" altLang="it-IT" sz="2400">
              <a:solidFill>
                <a:srgbClr val="3333CC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38247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878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egnaposto data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23907" name="Segnaposto piè di pagina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23908" name="Segnaposto numero diapositiva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B01C907C-EC32-4F67-852C-8644070F65E5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25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4333875" y="1989138"/>
            <a:ext cx="48101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No! Impatti su: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Territori: desertificazione, eventi estremi, livello del mare, …;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Ecosistemi: piante, animali, biodiversità, …;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Uomo: salute, attività produttive (es. agricoltura), sicurezza, flussi migratori, ….</a:t>
            </a:r>
          </a:p>
        </p:txBody>
      </p:sp>
      <p:sp>
        <p:nvSpPr>
          <p:cNvPr id="139270" name="Rectangle 5"/>
          <p:cNvSpPr>
            <a:spLocks noChangeArrowheads="1"/>
          </p:cNvSpPr>
          <p:nvPr/>
        </p:nvSpPr>
        <p:spPr bwMode="auto">
          <a:xfrm>
            <a:off x="827584" y="836613"/>
            <a:ext cx="747027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4000" dirty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Si </a:t>
            </a:r>
            <a:r>
              <a:rPr lang="en-US" altLang="it-IT" sz="4000" dirty="0" err="1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tratta</a:t>
            </a:r>
            <a:r>
              <a:rPr lang="en-US" altLang="it-IT" sz="4000" dirty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 solo di </a:t>
            </a:r>
            <a:r>
              <a:rPr lang="en-US" altLang="it-IT" sz="4000" dirty="0" err="1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sudare</a:t>
            </a:r>
            <a:r>
              <a:rPr lang="en-US" altLang="it-IT" sz="4000" dirty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 di </a:t>
            </a:r>
            <a:r>
              <a:rPr lang="en-US" altLang="it-IT" sz="4000" dirty="0" err="1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più</a:t>
            </a:r>
            <a:r>
              <a:rPr lang="en-US" altLang="it-IT" sz="4000" dirty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?</a:t>
            </a:r>
            <a:endParaRPr lang="en-GB" altLang="it-IT" sz="4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39271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349500"/>
            <a:ext cx="43164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8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egnaposto data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24931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24932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C6FAE273-BF46-4B2D-82CD-58DB7A4986F1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26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2481263" y="2009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2857500" y="2109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0295" name="Rectangle 10"/>
          <p:cNvSpPr>
            <a:spLocks noChangeArrowheads="1"/>
          </p:cNvSpPr>
          <p:nvPr/>
        </p:nvSpPr>
        <p:spPr bwMode="auto">
          <a:xfrm>
            <a:off x="685800" y="990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400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Impatti (eventi estremi)</a:t>
            </a:r>
            <a:endParaRPr lang="en-GB" altLang="it-IT" sz="44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40296" name="Immagine 13" descr="alluvione-genov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46672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 descr="SST_anom_ma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68600"/>
            <a:ext cx="600075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3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antod3_cellvortz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1969" y="0"/>
            <a:ext cx="8218487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61965" y="2"/>
            <a:ext cx="3604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prstClr val="white"/>
                </a:solidFill>
              </a:rPr>
              <a:t>Vertical </a:t>
            </a:r>
            <a:r>
              <a:rPr lang="it-IT" sz="2400" dirty="0" err="1">
                <a:solidFill>
                  <a:prstClr val="white"/>
                </a:solidFill>
              </a:rPr>
              <a:t>vorticity</a:t>
            </a:r>
            <a:r>
              <a:rPr lang="it-IT" sz="2400" dirty="0">
                <a:solidFill>
                  <a:prstClr val="white"/>
                </a:solidFill>
              </a:rPr>
              <a:t> </a:t>
            </a:r>
            <a:r>
              <a:rPr lang="it-IT" sz="2400" dirty="0" err="1">
                <a:solidFill>
                  <a:prstClr val="white"/>
                </a:solidFill>
              </a:rPr>
              <a:t>at</a:t>
            </a:r>
            <a:r>
              <a:rPr lang="it-IT" sz="2400" dirty="0">
                <a:solidFill>
                  <a:prstClr val="white"/>
                </a:solidFill>
              </a:rPr>
              <a:t> 2000 m 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CVM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Webinar, 11 settembre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6FA6-CD57-AF45-96BB-1183F8D89F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8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egnaposto data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24931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24932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06749413-CAA0-4309-9E2B-E3613DD79CF9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28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2481263" y="2009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2857500" y="2109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0295" name="Rectangle 10"/>
          <p:cNvSpPr>
            <a:spLocks noChangeArrowheads="1"/>
          </p:cNvSpPr>
          <p:nvPr/>
        </p:nvSpPr>
        <p:spPr bwMode="auto">
          <a:xfrm>
            <a:off x="685800" y="990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400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Impatti (eventi estremi)</a:t>
            </a:r>
            <a:endParaRPr lang="en-GB" altLang="it-IT" sz="44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0502" y="2144562"/>
            <a:ext cx="6582996" cy="3934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002" y="5243745"/>
            <a:ext cx="1786998" cy="1614255"/>
          </a:xfrm>
          <a:prstGeom prst="rect">
            <a:avLst/>
          </a:prstGeom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512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512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fld id="{F1DC2F27-CB20-42CC-89BE-B9FEF5DC236C}" type="slidenum">
              <a:rPr lang="it-IT" altLang="it-IT" sz="1400" smtClean="0">
                <a:solidFill>
                  <a:srgbClr val="000000"/>
                </a:solidFill>
              </a:rPr>
              <a:pPr algn="r">
                <a:spcBef>
                  <a:spcPct val="0"/>
                </a:spcBef>
                <a:buFontTx/>
                <a:buNone/>
                <a:defRPr/>
              </a:pPr>
              <a:t>29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66800"/>
            <a:ext cx="7992888" cy="685800"/>
          </a:xfrm>
        </p:spPr>
        <p:txBody>
          <a:bodyPr/>
          <a:lstStyle/>
          <a:p>
            <a:r>
              <a:rPr lang="en-US" altLang="it-IT" sz="3600" dirty="0" err="1" smtClean="0">
                <a:solidFill>
                  <a:srgbClr val="FF3300"/>
                </a:solidFill>
                <a:latin typeface="Comic Sans MS" pitchFamily="66" charset="0"/>
              </a:rPr>
              <a:t>Altri</a:t>
            </a:r>
            <a:r>
              <a:rPr lang="en-US" altLang="it-IT" sz="36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altLang="it-IT" sz="3600" dirty="0" err="1" smtClean="0">
                <a:solidFill>
                  <a:srgbClr val="FF3300"/>
                </a:solidFill>
                <a:latin typeface="Comic Sans MS" pitchFamily="66" charset="0"/>
              </a:rPr>
              <a:t>impatti</a:t>
            </a:r>
            <a:r>
              <a:rPr lang="en-US" altLang="it-IT" sz="3600" dirty="0" smtClean="0">
                <a:solidFill>
                  <a:srgbClr val="FF3300"/>
                </a:solidFill>
                <a:latin typeface="Comic Sans MS" pitchFamily="66" charset="0"/>
              </a:rPr>
              <a:t> (e relative </a:t>
            </a:r>
            <a:r>
              <a:rPr lang="en-US" altLang="it-IT" sz="3600" dirty="0" err="1" smtClean="0">
                <a:solidFill>
                  <a:srgbClr val="FF3300"/>
                </a:solidFill>
                <a:latin typeface="Comic Sans MS" pitchFamily="66" charset="0"/>
              </a:rPr>
              <a:t>migrazioni</a:t>
            </a:r>
            <a:r>
              <a:rPr lang="en-US" altLang="it-IT" sz="3600" dirty="0" smtClean="0">
                <a:solidFill>
                  <a:srgbClr val="FF3300"/>
                </a:solidFill>
                <a:latin typeface="Comic Sans MS" pitchFamily="66" charset="0"/>
              </a:rPr>
              <a:t>)</a:t>
            </a:r>
            <a:endParaRPr lang="en-GB" altLang="it-IT" dirty="0" smtClean="0"/>
          </a:p>
        </p:txBody>
      </p:sp>
      <p:sp>
        <p:nvSpPr>
          <p:cNvPr id="141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1200"/>
            <a:ext cx="7704138" cy="727075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it-IT" sz="2400" smtClean="0">
                <a:solidFill>
                  <a:schemeClr val="accent2"/>
                </a:solidFill>
                <a:latin typeface="Comic Sans MS" pitchFamily="66" charset="0"/>
              </a:rPr>
              <a:t>Atolli e ghiacciai: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44291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482850"/>
            <a:ext cx="3529013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740275"/>
            <a:ext cx="3529013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91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egnaposto data 4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21859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21860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407F46C1-3386-418C-B6D4-297A41F9830A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3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372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38200"/>
            <a:ext cx="8064896" cy="1726704"/>
          </a:xfrm>
        </p:spPr>
        <p:txBody>
          <a:bodyPr/>
          <a:lstStyle/>
          <a:p>
            <a:r>
              <a:rPr lang="it-IT" altLang="it-IT" sz="4000" dirty="0" smtClean="0">
                <a:solidFill>
                  <a:srgbClr val="FF3300"/>
                </a:solidFill>
                <a:latin typeface="Comic Sans MS" pitchFamily="66" charset="0"/>
              </a:rPr>
              <a:t>Un’equazione le accomuna e ci fa capire come possiamo agire</a:t>
            </a:r>
            <a:endParaRPr lang="it-IT" altLang="it-IT" dirty="0" smtClean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95536" y="2852936"/>
            <a:ext cx="83529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8000" b="1" dirty="0" smtClean="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R = P x V x E</a:t>
            </a:r>
            <a:endParaRPr lang="it-IT" altLang="it-IT" sz="8000" b="1" dirty="0">
              <a:solidFill>
                <a:srgbClr val="3333CC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83" y="4459360"/>
            <a:ext cx="3419872" cy="2415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55" y="4459360"/>
            <a:ext cx="3131818" cy="2415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84458"/>
            <a:ext cx="2415030" cy="276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egnaposto data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25955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25956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4753749F-50A5-4A6D-B875-39027CBB1F67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30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43365" name="Rectangle 2"/>
          <p:cNvSpPr>
            <a:spLocks noChangeArrowheads="1"/>
          </p:cNvSpPr>
          <p:nvPr/>
        </p:nvSpPr>
        <p:spPr bwMode="auto">
          <a:xfrm>
            <a:off x="2481263" y="2009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3366" name="Rectangle 3"/>
          <p:cNvSpPr>
            <a:spLocks noChangeArrowheads="1"/>
          </p:cNvSpPr>
          <p:nvPr/>
        </p:nvSpPr>
        <p:spPr bwMode="auto">
          <a:xfrm>
            <a:off x="2857500" y="2109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3367" name="Rectangle 4"/>
          <p:cNvSpPr>
            <a:spLocks noChangeArrowheads="1"/>
          </p:cNvSpPr>
          <p:nvPr/>
        </p:nvSpPr>
        <p:spPr bwMode="auto">
          <a:xfrm>
            <a:off x="2376488" y="213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9637" name="Picture 5" descr="C:\Documents and Settings\Administrator\Documenti\Libro-FrancoAngeli\Tavola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600200"/>
            <a:ext cx="39560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9" name="Rectangle 7"/>
          <p:cNvSpPr>
            <a:spLocks noChangeArrowheads="1"/>
          </p:cNvSpPr>
          <p:nvPr/>
        </p:nvSpPr>
        <p:spPr bwMode="auto">
          <a:xfrm>
            <a:off x="685800" y="990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400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Impatti (agricoltura)</a:t>
            </a:r>
            <a:endParaRPr lang="en-GB" altLang="it-IT" sz="4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219200" y="57912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From Tubiello, 2006</a:t>
            </a:r>
            <a:endParaRPr lang="it-IT" altLang="it-IT" sz="240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762000" y="2133600"/>
            <a:ext cx="335280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Aumento di CO</a:t>
            </a:r>
            <a:r>
              <a:rPr lang="it-IT" altLang="it-IT" sz="2800" baseline="-2500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2</a:t>
            </a:r>
            <a:r>
              <a:rPr lang="it-IT" altLang="it-IT" sz="280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 e relativa “fertilizzazione”, aumento di temperatura e cambiamento nel regime delle precipitazioni </a:t>
            </a:r>
            <a:r>
              <a:rPr lang="it-IT" altLang="it-IT">
                <a:solidFill>
                  <a:srgbClr val="00CC99"/>
                </a:solidFill>
                <a:latin typeface="Comic Sans MS" pitchFamily="66" charset="0"/>
                <a:cs typeface="Arial" pitchFamily="34" charset="0"/>
                <a:sym typeface="Symbol" pitchFamily="18" charset="2"/>
              </a:rPr>
              <a:t> </a:t>
            </a:r>
            <a:r>
              <a:rPr lang="it-IT" altLang="it-IT">
                <a:solidFill>
                  <a:srgbClr val="FF0000"/>
                </a:solidFill>
                <a:latin typeface="Comic Sans MS" pitchFamily="66" charset="0"/>
                <a:cs typeface="Arial" pitchFamily="34" charset="0"/>
                <a:sym typeface="Symbol" pitchFamily="18" charset="2"/>
              </a:rPr>
              <a:t>?</a:t>
            </a:r>
            <a:endParaRPr lang="it-IT" altLang="it-IT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egnaposto data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26979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26980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27BBC9F9-6932-414B-8749-C650FDC460FE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31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44389" name="Rectangle 10"/>
          <p:cNvSpPr>
            <a:spLocks noChangeArrowheads="1"/>
          </p:cNvSpPr>
          <p:nvPr/>
        </p:nvSpPr>
        <p:spPr bwMode="auto">
          <a:xfrm>
            <a:off x="685800" y="990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360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Problemi</a:t>
            </a:r>
            <a:endParaRPr lang="en-GB" altLang="it-IT" sz="3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4390" name="CasellaDiTesto 3"/>
          <p:cNvSpPr txBox="1">
            <a:spLocks noChangeArrowheads="1"/>
          </p:cNvSpPr>
          <p:nvPr/>
        </p:nvSpPr>
        <p:spPr bwMode="auto">
          <a:xfrm>
            <a:off x="611188" y="1752600"/>
            <a:ext cx="7847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Il caso della recente crisi siriana (enorme siccità)</a:t>
            </a:r>
            <a:endParaRPr lang="it-IT" altLang="it-IT" sz="24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443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51075"/>
            <a:ext cx="5616575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4392" name="Text Box 4"/>
          <p:cNvSpPr txBox="1">
            <a:spLocks noChangeArrowheads="1"/>
          </p:cNvSpPr>
          <p:nvPr/>
        </p:nvSpPr>
        <p:spPr bwMode="auto">
          <a:xfrm>
            <a:off x="2411413" y="6583363"/>
            <a:ext cx="432117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it-IT" sz="1200" b="1">
                <a:solidFill>
                  <a:srgbClr val="000000"/>
                </a:solidFill>
                <a:latin typeface="Arial" pitchFamily="34" charset="0"/>
                <a:ea typeface="msgothic"/>
                <a:cs typeface="msgothic"/>
              </a:rPr>
              <a:t>Colin P. Kelley et al. PNAS 2015;112:3241-3246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egnaposto data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28003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28004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8927AD61-5234-4809-96F2-02BE7E080B18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32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45413" name="Rectangle 10"/>
          <p:cNvSpPr>
            <a:spLocks noChangeArrowheads="1"/>
          </p:cNvSpPr>
          <p:nvPr/>
        </p:nvSpPr>
        <p:spPr bwMode="auto">
          <a:xfrm>
            <a:off x="685800" y="990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360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Problemi</a:t>
            </a:r>
            <a:endParaRPr lang="en-GB" altLang="it-IT" sz="3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5414" name="CasellaDiTesto 3"/>
          <p:cNvSpPr txBox="1">
            <a:spLocks noChangeArrowheads="1"/>
          </p:cNvSpPr>
          <p:nvPr/>
        </p:nvSpPr>
        <p:spPr bwMode="auto">
          <a:xfrm>
            <a:off x="611188" y="1752600"/>
            <a:ext cx="7847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I risultati</a:t>
            </a:r>
            <a:endParaRPr lang="it-IT" altLang="it-IT" sz="24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4691063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4108450"/>
            <a:ext cx="4905375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87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7171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7172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fld id="{DFA849BB-C74F-4FFE-B64F-D7F54B2911F8}" type="slidenum">
              <a:rPr lang="it-IT" altLang="it-IT" sz="1400" smtClean="0">
                <a:solidFill>
                  <a:srgbClr val="000000"/>
                </a:solidFill>
              </a:rPr>
              <a:pPr algn="r">
                <a:spcBef>
                  <a:spcPct val="0"/>
                </a:spcBef>
                <a:buFontTx/>
                <a:buNone/>
                <a:defRPr/>
              </a:pPr>
              <a:t>33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46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685800"/>
          </a:xfrm>
        </p:spPr>
        <p:txBody>
          <a:bodyPr/>
          <a:lstStyle/>
          <a:p>
            <a:r>
              <a:rPr lang="en-US" altLang="it-IT" sz="3600" smtClean="0">
                <a:solidFill>
                  <a:srgbClr val="FF3300"/>
                </a:solidFill>
                <a:latin typeface="Comic Sans MS" pitchFamily="66" charset="0"/>
              </a:rPr>
              <a:t>Le nostre migrazioni</a:t>
            </a:r>
            <a:endParaRPr lang="en-GB" altLang="it-IT" smtClean="0"/>
          </a:p>
        </p:txBody>
      </p:sp>
      <p:sp>
        <p:nvSpPr>
          <p:cNvPr id="146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1200"/>
            <a:ext cx="7704138" cy="72707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it-IT" sz="2400" smtClean="0">
                <a:solidFill>
                  <a:schemeClr val="accent2"/>
                </a:solidFill>
                <a:latin typeface="Comic Sans MS" pitchFamily="66" charset="0"/>
              </a:rPr>
              <a:t>Una zona critica e molto fragile: il Sahel</a:t>
            </a:r>
          </a:p>
        </p:txBody>
      </p:sp>
      <p:pic>
        <p:nvPicPr>
          <p:cNvPr id="146439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62275"/>
            <a:ext cx="3036888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0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822575"/>
            <a:ext cx="38100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819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819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fld id="{05B62920-06AA-4D19-A43D-B62AB949020E}" type="slidenum">
              <a:rPr lang="it-IT" altLang="it-IT" sz="1400" smtClean="0">
                <a:solidFill>
                  <a:srgbClr val="000000"/>
                </a:solidFill>
              </a:rPr>
              <a:pPr algn="r">
                <a:spcBef>
                  <a:spcPct val="0"/>
                </a:spcBef>
                <a:buFontTx/>
                <a:buNone/>
                <a:defRPr/>
              </a:pPr>
              <a:t>34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47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685800"/>
          </a:xfrm>
        </p:spPr>
        <p:txBody>
          <a:bodyPr/>
          <a:lstStyle/>
          <a:p>
            <a:r>
              <a:rPr lang="en-US" altLang="it-IT" sz="3600" smtClean="0">
                <a:solidFill>
                  <a:srgbClr val="FF3300"/>
                </a:solidFill>
                <a:latin typeface="Comic Sans MS" pitchFamily="66" charset="0"/>
              </a:rPr>
              <a:t>Le nostre migrazioni</a:t>
            </a:r>
            <a:endParaRPr lang="en-GB" altLang="it-IT" smtClean="0"/>
          </a:p>
        </p:txBody>
      </p:sp>
      <p:sp>
        <p:nvSpPr>
          <p:cNvPr id="147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1200"/>
            <a:ext cx="7704138" cy="72707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it-IT" sz="2400" smtClean="0">
                <a:solidFill>
                  <a:schemeClr val="accent2"/>
                </a:solidFill>
                <a:latin typeface="Comic Sans MS" pitchFamily="66" charset="0"/>
              </a:rPr>
              <a:t>Il Sahel è critico da molti punti di vista:</a:t>
            </a:r>
          </a:p>
        </p:txBody>
      </p:sp>
      <p:pic>
        <p:nvPicPr>
          <p:cNvPr id="1474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508250"/>
            <a:ext cx="7129463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4" name="CasellaDiTesto 1"/>
          <p:cNvSpPr txBox="1">
            <a:spLocks noChangeArrowheads="1"/>
          </p:cNvSpPr>
          <p:nvPr/>
        </p:nvSpPr>
        <p:spPr bwMode="auto">
          <a:xfrm>
            <a:off x="7275513" y="3573463"/>
            <a:ext cx="1868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1800">
                <a:solidFill>
                  <a:srgbClr val="3333CC"/>
                </a:solidFill>
                <a:latin typeface="Comic Sans MS" pitchFamily="66" charset="0"/>
                <a:ea typeface="MS PGothic" pitchFamily="34" charset="-128"/>
                <a:cs typeface="Arial" pitchFamily="34" charset="0"/>
              </a:rPr>
              <a:t>UNCCD, 2014: </a:t>
            </a:r>
            <a:r>
              <a:rPr lang="en-US" altLang="it-IT" sz="1800" i="1">
                <a:solidFill>
                  <a:srgbClr val="3333CC"/>
                </a:solidFill>
                <a:latin typeface="Comic Sans MS" pitchFamily="66" charset="0"/>
                <a:ea typeface="MS PGothic" pitchFamily="34" charset="-128"/>
                <a:cs typeface="Arial" pitchFamily="34" charset="0"/>
              </a:rPr>
              <a:t>Desertification: The Invisible Frontline</a:t>
            </a:r>
            <a:endParaRPr lang="en-US" altLang="it-IT" sz="1800">
              <a:solidFill>
                <a:srgbClr val="3333CC"/>
              </a:solidFill>
              <a:latin typeface="Comic Sans MS" pitchFamily="66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819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819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fld id="{6AC6BC34-919B-416C-BEA9-B5640C65BD3C}" type="slidenum">
              <a:rPr lang="it-IT" altLang="it-IT" sz="1400" smtClean="0">
                <a:solidFill>
                  <a:srgbClr val="000000"/>
                </a:solidFill>
              </a:rPr>
              <a:pPr algn="r">
                <a:spcBef>
                  <a:spcPct val="0"/>
                </a:spcBef>
                <a:buFontTx/>
                <a:buNone/>
                <a:defRPr/>
              </a:pPr>
              <a:t>35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484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685800"/>
          </a:xfrm>
        </p:spPr>
        <p:txBody>
          <a:bodyPr/>
          <a:lstStyle/>
          <a:p>
            <a:r>
              <a:rPr lang="en-US" altLang="it-IT" sz="3600" dirty="0" smtClean="0">
                <a:solidFill>
                  <a:srgbClr val="FF3300"/>
                </a:solidFill>
                <a:latin typeface="Comic Sans MS" pitchFamily="66" charset="0"/>
              </a:rPr>
              <a:t>Le </a:t>
            </a:r>
            <a:r>
              <a:rPr lang="en-US" altLang="it-IT" sz="3600" dirty="0" err="1" smtClean="0">
                <a:solidFill>
                  <a:srgbClr val="FF3300"/>
                </a:solidFill>
                <a:latin typeface="Comic Sans MS" pitchFamily="66" charset="0"/>
              </a:rPr>
              <a:t>nostre</a:t>
            </a:r>
            <a:r>
              <a:rPr lang="en-US" altLang="it-IT" sz="36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altLang="it-IT" sz="3600" dirty="0" err="1" smtClean="0">
                <a:solidFill>
                  <a:srgbClr val="FF3300"/>
                </a:solidFill>
                <a:latin typeface="Comic Sans MS" pitchFamily="66" charset="0"/>
              </a:rPr>
              <a:t>migrazioni</a:t>
            </a:r>
            <a:endParaRPr lang="en-GB" altLang="it-IT" dirty="0" smtClean="0"/>
          </a:p>
        </p:txBody>
      </p:sp>
      <p:pic>
        <p:nvPicPr>
          <p:cNvPr id="148487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844675"/>
            <a:ext cx="7316788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2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921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922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fld id="{44DDA29C-5F20-4B75-AD26-E001ACEFAF0C}" type="slidenum">
              <a:rPr lang="it-IT" altLang="it-IT" sz="1400" smtClean="0">
                <a:solidFill>
                  <a:srgbClr val="000000"/>
                </a:solidFill>
              </a:rPr>
              <a:pPr algn="r">
                <a:spcBef>
                  <a:spcPct val="0"/>
                </a:spcBef>
                <a:buFontTx/>
                <a:buNone/>
                <a:defRPr/>
              </a:pPr>
              <a:t>36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49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685800"/>
          </a:xfrm>
        </p:spPr>
        <p:txBody>
          <a:bodyPr/>
          <a:lstStyle/>
          <a:p>
            <a:r>
              <a:rPr lang="en-US" altLang="it-IT" sz="3600" smtClean="0">
                <a:solidFill>
                  <a:srgbClr val="FF3300"/>
                </a:solidFill>
                <a:latin typeface="Comic Sans MS" pitchFamily="66" charset="0"/>
              </a:rPr>
              <a:t>Le nostre migrazioni</a:t>
            </a:r>
            <a:endParaRPr lang="en-GB" altLang="it-IT" smtClean="0"/>
          </a:p>
        </p:txBody>
      </p:sp>
      <p:sp>
        <p:nvSpPr>
          <p:cNvPr id="149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7704138" cy="863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it-IT" sz="2400" smtClean="0">
                <a:solidFill>
                  <a:schemeClr val="accent2"/>
                </a:solidFill>
                <a:latin typeface="Comic Sans MS" pitchFamily="66" charset="0"/>
              </a:rPr>
              <a:t>Il risultato finale:</a:t>
            </a:r>
          </a:p>
        </p:txBody>
      </p:sp>
      <p:pic>
        <p:nvPicPr>
          <p:cNvPr id="149511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2276475"/>
            <a:ext cx="64516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egnaposto data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16739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16740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C4A11851-C648-4ADC-835A-1F89BB2E95E8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37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30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838200"/>
          </a:xfrm>
        </p:spPr>
        <p:txBody>
          <a:bodyPr/>
          <a:lstStyle/>
          <a:p>
            <a:r>
              <a:rPr lang="en-US" altLang="it-IT" sz="4000" dirty="0" err="1" smtClean="0">
                <a:solidFill>
                  <a:srgbClr val="FF3300"/>
                </a:solidFill>
                <a:latin typeface="Comic Sans MS" pitchFamily="66" charset="0"/>
              </a:rPr>
              <a:t>Che</a:t>
            </a:r>
            <a:r>
              <a:rPr lang="en-US" altLang="it-IT" sz="4000" dirty="0" smtClean="0">
                <a:solidFill>
                  <a:srgbClr val="FF3300"/>
                </a:solidFill>
                <a:latin typeface="Comic Sans MS" pitchFamily="66" charset="0"/>
              </a:rPr>
              <a:t> fare?</a:t>
            </a:r>
            <a:br>
              <a:rPr lang="en-US" altLang="it-IT" sz="4000" dirty="0" smtClean="0">
                <a:solidFill>
                  <a:srgbClr val="FF3300"/>
                </a:solidFill>
                <a:latin typeface="Comic Sans MS" pitchFamily="66" charset="0"/>
              </a:rPr>
            </a:br>
            <a:r>
              <a:rPr lang="en-US" altLang="it-IT" sz="3200" dirty="0" smtClean="0">
                <a:solidFill>
                  <a:schemeClr val="accent6"/>
                </a:solidFill>
                <a:latin typeface="Comic Sans MS" pitchFamily="66" charset="0"/>
              </a:rPr>
              <a:t>A chi è </a:t>
            </a:r>
            <a:r>
              <a:rPr lang="en-US" altLang="it-IT" sz="3200" dirty="0" err="1" smtClean="0">
                <a:solidFill>
                  <a:schemeClr val="accent6"/>
                </a:solidFill>
                <a:latin typeface="Comic Sans MS" pitchFamily="66" charset="0"/>
              </a:rPr>
              <a:t>dovuto</a:t>
            </a:r>
            <a:r>
              <a:rPr lang="en-US" altLang="it-IT" sz="3200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en-US" altLang="it-IT" sz="3200" dirty="0" err="1" smtClean="0">
                <a:solidFill>
                  <a:schemeClr val="accent6"/>
                </a:solidFill>
                <a:latin typeface="Comic Sans MS" pitchFamily="66" charset="0"/>
              </a:rPr>
              <a:t>il</a:t>
            </a:r>
            <a:r>
              <a:rPr lang="en-US" altLang="it-IT" sz="3200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en-US" altLang="it-IT" sz="3200" dirty="0" err="1" smtClean="0">
                <a:solidFill>
                  <a:schemeClr val="accent6"/>
                </a:solidFill>
                <a:latin typeface="Comic Sans MS" pitchFamily="66" charset="0"/>
              </a:rPr>
              <a:t>riscaldamento</a:t>
            </a:r>
            <a:r>
              <a:rPr lang="en-US" altLang="it-IT" sz="3200" dirty="0" smtClean="0">
                <a:solidFill>
                  <a:schemeClr val="accent6"/>
                </a:solidFill>
                <a:latin typeface="Comic Sans MS" pitchFamily="66" charset="0"/>
              </a:rPr>
              <a:t>?</a:t>
            </a:r>
            <a:endParaRPr lang="it-IT" altLang="it-IT" sz="3200" dirty="0" smtClean="0">
              <a:solidFill>
                <a:schemeClr val="accent6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97185"/>
            <a:ext cx="8352928" cy="4963031"/>
          </a:xfrm>
          <a:prstGeom prst="rect">
            <a:avLst/>
          </a:prstGeom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egnaposto data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29027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29028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4CA4FBC4-B3AF-4DCB-91BF-673D8F82C2DB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38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505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305800" cy="762000"/>
          </a:xfrm>
        </p:spPr>
        <p:txBody>
          <a:bodyPr/>
          <a:lstStyle/>
          <a:p>
            <a:r>
              <a:rPr lang="it-IT" altLang="it-IT" sz="4000" smtClean="0">
                <a:solidFill>
                  <a:srgbClr val="FF3300"/>
                </a:solidFill>
                <a:latin typeface="Comic Sans MS" pitchFamily="66" charset="0"/>
              </a:rPr>
              <a:t>Che fare?</a:t>
            </a:r>
            <a:endParaRPr lang="it-IT" altLang="it-IT" smtClean="0"/>
          </a:p>
        </p:txBody>
      </p:sp>
      <p:sp>
        <p:nvSpPr>
          <p:cNvPr id="150534" name="Text Box 4"/>
          <p:cNvSpPr txBox="1">
            <a:spLocks noChangeArrowheads="1"/>
          </p:cNvSpPr>
          <p:nvPr/>
        </p:nvSpPr>
        <p:spPr bwMode="auto">
          <a:xfrm>
            <a:off x="1066800" y="1600200"/>
            <a:ext cx="739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t-IT" altLang="it-IT" sz="2800">
              <a:solidFill>
                <a:srgbClr val="3333CC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50535" name="Text Box 5"/>
          <p:cNvSpPr txBox="1">
            <a:spLocks noChangeArrowheads="1"/>
          </p:cNvSpPr>
          <p:nvPr/>
        </p:nvSpPr>
        <p:spPr bwMode="auto">
          <a:xfrm>
            <a:off x="785813" y="1773238"/>
            <a:ext cx="7824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A Parigi, impegni teorici molto ambiziosi, ma azioni concrete insufficienti:</a:t>
            </a:r>
            <a:endParaRPr lang="it-IT" altLang="it-IT" sz="2800">
              <a:solidFill>
                <a:srgbClr val="3333CC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5053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727325"/>
            <a:ext cx="5337175" cy="3495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data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30051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30052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3FB99DFD-DDD1-4FFC-8F15-54EBBE583F75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39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515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305800" cy="762000"/>
          </a:xfrm>
        </p:spPr>
        <p:txBody>
          <a:bodyPr/>
          <a:lstStyle/>
          <a:p>
            <a:r>
              <a:rPr lang="it-IT" altLang="it-IT" sz="4000" smtClean="0">
                <a:solidFill>
                  <a:srgbClr val="FF3300"/>
                </a:solidFill>
                <a:latin typeface="Comic Sans MS" pitchFamily="66" charset="0"/>
              </a:rPr>
              <a:t>Che fare?</a:t>
            </a:r>
            <a:endParaRPr lang="it-IT" altLang="it-IT" smtClean="0"/>
          </a:p>
        </p:txBody>
      </p:sp>
      <p:sp>
        <p:nvSpPr>
          <p:cNvPr id="151558" name="Text Box 4"/>
          <p:cNvSpPr txBox="1">
            <a:spLocks noChangeArrowheads="1"/>
          </p:cNvSpPr>
          <p:nvPr/>
        </p:nvSpPr>
        <p:spPr bwMode="auto">
          <a:xfrm>
            <a:off x="1066800" y="1600204"/>
            <a:ext cx="739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t-IT" altLang="it-IT" sz="2800">
              <a:solidFill>
                <a:srgbClr val="3333CC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4279" name="Text Box 5"/>
          <p:cNvSpPr txBox="1">
            <a:spLocks noChangeArrowheads="1"/>
          </p:cNvSpPr>
          <p:nvPr/>
        </p:nvSpPr>
        <p:spPr bwMode="auto">
          <a:xfrm>
            <a:off x="736620" y="1859760"/>
            <a:ext cx="782478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Tutti dobbiamo dare il nostro contributo (e le città possono fare molto).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Innanzi tutto con una presa di coscienza dei problemi </a:t>
            </a:r>
            <a:r>
              <a:rPr lang="it-IT" altLang="it-IT" sz="2800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e con l’innesco di circuiti virtuosi dal basso, di consumo, risparmio, ecc..</a:t>
            </a:r>
            <a:endParaRPr lang="it-IT" altLang="it-IT" sz="2800" dirty="0">
              <a:solidFill>
                <a:srgbClr val="3333CC"/>
              </a:solidFill>
              <a:latin typeface="Comic Sans MS" pitchFamily="66" charset="0"/>
              <a:cs typeface="Arial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Poi</a:t>
            </a:r>
            <a:r>
              <a:rPr lang="it-IT" altLang="it-IT" sz="2800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it-IT" altLang="it-IT" sz="28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è essenziale una </a:t>
            </a:r>
            <a:r>
              <a:rPr lang="it-IT" altLang="it-IT" sz="2800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forte spinta sui nostri politici perché mettano questo tema in cima alla loro </a:t>
            </a:r>
            <a:r>
              <a:rPr lang="it-IT" altLang="it-IT" sz="28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agenda, dato che dovranno gestire la transizione energetica.</a:t>
            </a:r>
            <a:endParaRPr lang="it-IT" altLang="it-IT" sz="2800" dirty="0">
              <a:solidFill>
                <a:srgbClr val="3333CC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egnaposto data 4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21859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21860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407F46C1-3386-418C-B6D4-297A41F9830A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4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372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38200"/>
            <a:ext cx="8064896" cy="1726704"/>
          </a:xfrm>
        </p:spPr>
        <p:txBody>
          <a:bodyPr/>
          <a:lstStyle/>
          <a:p>
            <a:r>
              <a:rPr lang="it-IT" altLang="it-IT" sz="4000" dirty="0" smtClean="0">
                <a:solidFill>
                  <a:srgbClr val="FF3300"/>
                </a:solidFill>
                <a:latin typeface="Comic Sans MS" pitchFamily="66" charset="0"/>
              </a:rPr>
              <a:t>Un’equazione le accomuna e ci fa capire come possiamo agire</a:t>
            </a:r>
            <a:endParaRPr lang="it-IT" altLang="it-IT" dirty="0" smtClean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95536" y="2852936"/>
            <a:ext cx="83529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8000" b="1" dirty="0" smtClean="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R = P x V x E</a:t>
            </a:r>
            <a:endParaRPr lang="it-IT" altLang="it-IT" sz="8000" b="1" dirty="0">
              <a:solidFill>
                <a:srgbClr val="3333CC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084"/>
            <a:ext cx="3851920" cy="2015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18" y="4842084"/>
            <a:ext cx="2929197" cy="2032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822303"/>
            <a:ext cx="3131840" cy="203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6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egnaposto data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33123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33124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5C94BA26-E615-418C-A404-B08359EEBFDA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40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546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305800" cy="762000"/>
          </a:xfrm>
        </p:spPr>
        <p:txBody>
          <a:bodyPr/>
          <a:lstStyle/>
          <a:p>
            <a:r>
              <a:rPr lang="it-IT" altLang="it-IT" sz="4000" dirty="0" smtClean="0">
                <a:solidFill>
                  <a:srgbClr val="FF3300"/>
                </a:solidFill>
                <a:latin typeface="Comic Sans MS" pitchFamily="66" charset="0"/>
              </a:rPr>
              <a:t>Un’altra strategia</a:t>
            </a:r>
            <a:endParaRPr lang="it-IT" altLang="it-IT" dirty="0" smtClean="0"/>
          </a:p>
        </p:txBody>
      </p:sp>
      <p:pic>
        <p:nvPicPr>
          <p:cNvPr id="15463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003425"/>
            <a:ext cx="5330825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8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egnaposto data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34147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34148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2C75EF1A-5D88-418D-9BB6-32D9FC0CBEC4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41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55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914400"/>
          </a:xfrm>
        </p:spPr>
        <p:txBody>
          <a:bodyPr/>
          <a:lstStyle/>
          <a:p>
            <a:pPr eaLnBrk="1" hangingPunct="1"/>
            <a:r>
              <a:rPr lang="it-IT" altLang="it-IT" sz="4000" dirty="0" smtClean="0">
                <a:solidFill>
                  <a:srgbClr val="FF3300"/>
                </a:solidFill>
                <a:latin typeface="Comic Sans MS" pitchFamily="66" charset="0"/>
              </a:rPr>
              <a:t>Due piccoli contributi</a:t>
            </a:r>
            <a:endParaRPr lang="it-IT" altLang="it-IT" dirty="0" smtClean="0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83226"/>
            <a:ext cx="3281987" cy="507477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83227"/>
            <a:ext cx="3384376" cy="507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>
              <a:solidFill>
                <a:srgbClr val="000000"/>
              </a:solidFill>
            </a:endParaRPr>
          </a:p>
        </p:txBody>
      </p:sp>
      <p:sp>
        <p:nvSpPr>
          <p:cNvPr id="55299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  <a:endParaRPr lang="it-IT" altLang="it-IT" sz="1400">
              <a:solidFill>
                <a:srgbClr val="000000"/>
              </a:solidFill>
            </a:endParaRPr>
          </a:p>
        </p:txBody>
      </p:sp>
      <p:sp>
        <p:nvSpPr>
          <p:cNvPr id="5530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0E559A-BFAE-4B55-B354-B3E3D317223D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914400"/>
          </a:xfrm>
        </p:spPr>
        <p:txBody>
          <a:bodyPr/>
          <a:lstStyle/>
          <a:p>
            <a:pPr eaLnBrk="1" hangingPunct="1"/>
            <a:r>
              <a:rPr lang="it-IT" altLang="it-IT" sz="4000" dirty="0" smtClean="0">
                <a:solidFill>
                  <a:srgbClr val="FF3300"/>
                </a:solidFill>
                <a:latin typeface="Comic Sans MS" pitchFamily="66" charset="0"/>
              </a:rPr>
              <a:t>Anzi, più di due</a:t>
            </a:r>
            <a:endParaRPr lang="it-IT" altLang="it-IT" dirty="0" smtClean="0"/>
          </a:p>
        </p:txBody>
      </p:sp>
      <p:pic>
        <p:nvPicPr>
          <p:cNvPr id="55303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2764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CasellaDiTesto 2"/>
          <p:cNvSpPr txBox="1">
            <a:spLocks noChangeArrowheads="1"/>
          </p:cNvSpPr>
          <p:nvPr/>
        </p:nvSpPr>
        <p:spPr bwMode="auto">
          <a:xfrm>
            <a:off x="323528" y="4284647"/>
            <a:ext cx="3152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IL KYOTO FISSO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 Antonello Pasini</a:t>
            </a:r>
          </a:p>
        </p:txBody>
      </p:sp>
      <p:pic>
        <p:nvPicPr>
          <p:cNvPr id="5530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1" y="5229200"/>
            <a:ext cx="30353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48" y="2492896"/>
            <a:ext cx="5804600" cy="2526304"/>
          </a:xfrm>
          <a:prstGeom prst="rect">
            <a:avLst/>
          </a:prstGeom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2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egnaposto data 4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21859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21860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407F46C1-3386-418C-B6D4-297A41F9830A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5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372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38200"/>
            <a:ext cx="8064896" cy="1726704"/>
          </a:xfrm>
        </p:spPr>
        <p:txBody>
          <a:bodyPr/>
          <a:lstStyle/>
          <a:p>
            <a:r>
              <a:rPr lang="it-IT" altLang="it-IT" sz="4000" dirty="0" smtClean="0">
                <a:solidFill>
                  <a:srgbClr val="FF3300"/>
                </a:solidFill>
                <a:latin typeface="Comic Sans MS" pitchFamily="66" charset="0"/>
              </a:rPr>
              <a:t>Un’equazione le accomuna e ci fa capire come possiamo agire</a:t>
            </a:r>
            <a:endParaRPr lang="it-IT" altLang="it-IT" dirty="0" smtClean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159501" y="2852936"/>
            <a:ext cx="6858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6000" b="1" dirty="0" smtClean="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R = P x V x E</a:t>
            </a:r>
            <a:endParaRPr lang="it-IT" altLang="it-IT" sz="6000" b="1" dirty="0">
              <a:solidFill>
                <a:srgbClr val="3333CC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736073" y="4404447"/>
            <a:ext cx="77048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b="1" dirty="0" smtClean="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Crisi climatica piu’ grave e duratura, ma abbiamo piu’ modi per agire</a:t>
            </a:r>
            <a:endParaRPr lang="it-IT" altLang="it-IT" b="1" dirty="0">
              <a:solidFill>
                <a:srgbClr val="3333CC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2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egnaposto data 4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21859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21860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407F46C1-3386-418C-B6D4-297A41F9830A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6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37221" name="Rectangle 2"/>
          <p:cNvSpPr>
            <a:spLocks noGrp="1" noChangeArrowheads="1"/>
          </p:cNvSpPr>
          <p:nvPr>
            <p:ph type="title"/>
          </p:nvPr>
        </p:nvSpPr>
        <p:spPr>
          <a:xfrm>
            <a:off x="512168" y="980728"/>
            <a:ext cx="8208912" cy="914400"/>
          </a:xfrm>
        </p:spPr>
        <p:txBody>
          <a:bodyPr/>
          <a:lstStyle/>
          <a:p>
            <a:r>
              <a:rPr lang="it-IT" altLang="it-IT" sz="4000" dirty="0" smtClean="0">
                <a:solidFill>
                  <a:srgbClr val="FF3300"/>
                </a:solidFill>
                <a:latin typeface="Comic Sans MS" pitchFamily="66" charset="0"/>
              </a:rPr>
              <a:t>Cause comuni         azioni win-win</a:t>
            </a:r>
            <a:endParaRPr lang="it-IT" altLang="it-IT" dirty="0" smtClean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209684" y="2348880"/>
            <a:ext cx="6858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4000" dirty="0" smtClean="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Deforestazione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4000" dirty="0" smtClean="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Uso del suolo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4000" dirty="0" smtClean="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Distruzione dell’ambiente naturale</a:t>
            </a:r>
            <a:endParaRPr lang="it-IT" altLang="it-IT" sz="4000" dirty="0">
              <a:solidFill>
                <a:srgbClr val="3333CC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4017996" y="1243300"/>
            <a:ext cx="978408" cy="484632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egnaposto data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11619" name="Segnaposto piè di pagina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11620" name="Segnaposto numero diapositiva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A3ECB226-831A-4480-A033-3090F7B2ABC8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7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24933" name="Rectangle 1026"/>
          <p:cNvSpPr>
            <a:spLocks noChangeArrowheads="1"/>
          </p:cNvSpPr>
          <p:nvPr/>
        </p:nvSpPr>
        <p:spPr bwMode="auto">
          <a:xfrm>
            <a:off x="2390775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53252" name="Picture 1028" descr="C:\Documents and Settings\Pasini\Documenti\Belgirate-Senigallia-Perugia-ecc\Epica_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" y="1916112"/>
            <a:ext cx="4419600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5" name="Rectangle 1029"/>
          <p:cNvSpPr>
            <a:spLocks noChangeArrowheads="1"/>
          </p:cNvSpPr>
          <p:nvPr/>
        </p:nvSpPr>
        <p:spPr bwMode="auto">
          <a:xfrm>
            <a:off x="533400" y="908050"/>
            <a:ext cx="807720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4000" dirty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C</a:t>
            </a:r>
            <a:r>
              <a:rPr lang="it-IT" altLang="it-IT" sz="4000" dirty="0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ambiamenti </a:t>
            </a:r>
            <a:r>
              <a:rPr lang="it-IT" altLang="it-IT" sz="4000" dirty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climatici osservati</a:t>
            </a:r>
            <a:endParaRPr lang="it-IT" altLang="it-IT" sz="4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26" y="1628800"/>
            <a:ext cx="4424889" cy="205019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26" y="3755059"/>
            <a:ext cx="4432773" cy="310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3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egnaposto data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12643" name="Segnaposto piè di pagina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12644" name="Segnaposto numero diapositiva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BDD1EE98-95E2-48AA-A99D-80DA4E279364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8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25957" name="Rectangle 1026"/>
          <p:cNvSpPr>
            <a:spLocks noChangeArrowheads="1"/>
          </p:cNvSpPr>
          <p:nvPr/>
        </p:nvSpPr>
        <p:spPr bwMode="auto">
          <a:xfrm>
            <a:off x="2390775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4277" name="Text Box 1029"/>
          <p:cNvSpPr txBox="1">
            <a:spLocks noChangeArrowheads="1"/>
          </p:cNvSpPr>
          <p:nvPr/>
        </p:nvSpPr>
        <p:spPr bwMode="auto">
          <a:xfrm>
            <a:off x="0" y="2590800"/>
            <a:ext cx="91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1984</a:t>
            </a:r>
          </a:p>
        </p:txBody>
      </p:sp>
      <p:sp>
        <p:nvSpPr>
          <p:cNvPr id="54278" name="Text Box 1030"/>
          <p:cNvSpPr txBox="1">
            <a:spLocks noChangeArrowheads="1"/>
          </p:cNvSpPr>
          <p:nvPr/>
        </p:nvSpPr>
        <p:spPr bwMode="auto">
          <a:xfrm>
            <a:off x="8153400" y="2590800"/>
            <a:ext cx="99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2012</a:t>
            </a:r>
          </a:p>
        </p:txBody>
      </p:sp>
      <p:sp>
        <p:nvSpPr>
          <p:cNvPr id="125960" name="Rectangle 1031"/>
          <p:cNvSpPr>
            <a:spLocks noChangeArrowheads="1"/>
          </p:cNvSpPr>
          <p:nvPr/>
        </p:nvSpPr>
        <p:spPr bwMode="auto">
          <a:xfrm>
            <a:off x="1871663" y="1909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5961" name="Rectangle 1032"/>
          <p:cNvSpPr>
            <a:spLocks noChangeArrowheads="1"/>
          </p:cNvSpPr>
          <p:nvPr/>
        </p:nvSpPr>
        <p:spPr bwMode="auto">
          <a:xfrm>
            <a:off x="533400" y="908050"/>
            <a:ext cx="807720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4000" dirty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C</a:t>
            </a:r>
            <a:r>
              <a:rPr lang="it-IT" altLang="it-IT" sz="4000" dirty="0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ambiamenti </a:t>
            </a:r>
            <a:r>
              <a:rPr lang="it-IT" altLang="it-IT" sz="4000" dirty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climatici osservati</a:t>
            </a:r>
            <a:endParaRPr lang="it-IT" altLang="it-IT" sz="4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52600"/>
            <a:ext cx="3595687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1752600"/>
            <a:ext cx="3595688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3284984"/>
            <a:ext cx="4623903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6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utoUpdateAnimBg="0"/>
      <p:bldP spid="5427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egnaposto data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400" smtClean="0">
                <a:solidFill>
                  <a:srgbClr val="000000"/>
                </a:solidFill>
              </a:rPr>
              <a:t>CVM</a:t>
            </a:r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13667" name="Segnaposto piè di pagina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smtClean="0">
                <a:solidFill>
                  <a:srgbClr val="000000"/>
                </a:solidFill>
              </a:rPr>
              <a:t>Webinar, 11 settembre 2020</a:t>
            </a:r>
          </a:p>
        </p:txBody>
      </p:sp>
      <p:sp>
        <p:nvSpPr>
          <p:cNvPr id="113668" name="Segnaposto numero diapositiva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CF468127-8F71-440E-916F-8922FDF86BDF}" type="slidenum">
              <a:rPr lang="it-IT" altLang="it-IT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9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26981" name="Rectangle 1026"/>
          <p:cNvSpPr>
            <a:spLocks noChangeArrowheads="1"/>
          </p:cNvSpPr>
          <p:nvPr/>
        </p:nvSpPr>
        <p:spPr bwMode="auto">
          <a:xfrm>
            <a:off x="2390775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6982" name="Rectangle 1029"/>
          <p:cNvSpPr>
            <a:spLocks noChangeArrowheads="1"/>
          </p:cNvSpPr>
          <p:nvPr/>
        </p:nvSpPr>
        <p:spPr bwMode="auto">
          <a:xfrm>
            <a:off x="533400" y="908050"/>
            <a:ext cx="807720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4000" dirty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C</a:t>
            </a:r>
            <a:r>
              <a:rPr lang="it-IT" altLang="it-IT" sz="4000" dirty="0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ambiamenti </a:t>
            </a:r>
            <a:r>
              <a:rPr lang="it-IT" altLang="it-IT" sz="4000" dirty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climatici osservati</a:t>
            </a:r>
            <a:endParaRPr lang="it-IT" altLang="it-IT" sz="4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26983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276475"/>
            <a:ext cx="891698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000" b="1" dirty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A. Pasini – </a:t>
            </a:r>
            <a:r>
              <a:rPr lang="it-IT" altLang="it-IT" sz="2000" b="1" dirty="0" smtClean="0">
                <a:solidFill>
                  <a:srgbClr val="00CC99"/>
                </a:solidFill>
                <a:latin typeface="Comic Sans MS" pitchFamily="66" charset="0"/>
                <a:cs typeface="Arial" pitchFamily="34" charset="0"/>
              </a:rPr>
              <a:t>Cambiamenti climatici</a:t>
            </a:r>
            <a:endParaRPr lang="it-IT" altLang="it-IT" sz="2000" b="1" dirty="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7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1071</Words>
  <Application>Microsoft Office PowerPoint</Application>
  <PresentationFormat>On-screen Show (4:3)</PresentationFormat>
  <Paragraphs>257</Paragraphs>
  <Slides>42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Struttura predefinita</vt:lpstr>
      <vt:lpstr>5_Struttura predefinita</vt:lpstr>
      <vt:lpstr>13_Struttura predefinita</vt:lpstr>
      <vt:lpstr>1_Struttura predefinita</vt:lpstr>
      <vt:lpstr>17_Struttura predefinita</vt:lpstr>
      <vt:lpstr>2_Struttura predefinita</vt:lpstr>
      <vt:lpstr>3_Struttura predefinita</vt:lpstr>
      <vt:lpstr>4_Struttura predefinita</vt:lpstr>
      <vt:lpstr>6_Struttura predefinita</vt:lpstr>
      <vt:lpstr>Immagine</vt:lpstr>
      <vt:lpstr>Cambiamenti climatici e crisi globali</vt:lpstr>
      <vt:lpstr>Covid-19 e cambiamenti climatici Gli orizzonti temporali e la diversa percezione</vt:lpstr>
      <vt:lpstr>Un’equazione le accomuna e ci fa capire come possiamo agire</vt:lpstr>
      <vt:lpstr>Un’equazione le accomuna e ci fa capire come possiamo agire</vt:lpstr>
      <vt:lpstr>Un’equazione le accomuna e ci fa capire come possiamo agire</vt:lpstr>
      <vt:lpstr>Cause comuni         azioni win-win</vt:lpstr>
      <vt:lpstr>PowerPoint Presentation</vt:lpstr>
      <vt:lpstr>PowerPoint Presentation</vt:lpstr>
      <vt:lpstr>PowerPoint Presentation</vt:lpstr>
      <vt:lpstr>Perché il riscaldamento globale?</vt:lpstr>
      <vt:lpstr>Perché il riscaldamento globale?</vt:lpstr>
      <vt:lpstr>Perché il riscaldamento globale?</vt:lpstr>
      <vt:lpstr>Il clima è un sistema complesso</vt:lpstr>
      <vt:lpstr>Il clima è un sistema complesso</vt:lpstr>
      <vt:lpstr>PowerPoint Presentation</vt:lpstr>
      <vt:lpstr>PowerPoint Presentation</vt:lpstr>
      <vt:lpstr>Ricostruzioni dinamiche</vt:lpstr>
      <vt:lpstr>Una strategia differente</vt:lpstr>
      <vt:lpstr>PowerPoint Presentation</vt:lpstr>
      <vt:lpstr>Ricostruzioni neurali</vt:lpstr>
      <vt:lpstr>Robustezza</vt:lpstr>
      <vt:lpstr>Proiezioni per il futuro</vt:lpstr>
      <vt:lpstr>Proiezioni per il futuro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Altri impatti (e relative migrazioni)</vt:lpstr>
      <vt:lpstr>PowerPoint Presentation</vt:lpstr>
      <vt:lpstr>PowerPoint Presentation</vt:lpstr>
      <vt:lpstr>PowerPoint Presentation</vt:lpstr>
      <vt:lpstr>Le nostre migrazioni</vt:lpstr>
      <vt:lpstr>Le nostre migrazioni</vt:lpstr>
      <vt:lpstr>Le nostre migrazioni</vt:lpstr>
      <vt:lpstr>Le nostre migrazioni</vt:lpstr>
      <vt:lpstr>Che fare? A chi è dovuto il riscaldamento?</vt:lpstr>
      <vt:lpstr>Che fare?</vt:lpstr>
      <vt:lpstr>Che fare?</vt:lpstr>
      <vt:lpstr>Un’altra strategia</vt:lpstr>
      <vt:lpstr>Due piccoli contributi</vt:lpstr>
      <vt:lpstr>Anzi, più di due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Cambiamenti climatici e crisi globali</dc:title>
  <dc:creator>Silvia</dc:creator>
  <cp:lastModifiedBy>Silvia</cp:lastModifiedBy>
  <cp:revision>8</cp:revision>
  <dcterms:created xsi:type="dcterms:W3CDTF">2020-05-31T08:32:24Z</dcterms:created>
  <dcterms:modified xsi:type="dcterms:W3CDTF">2020-09-07T08:01:51Z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6940362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